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Fredoka"/>
      <p:regular r:id="rId32"/>
      <p:bold r:id="rId33"/>
    </p:embeddedFont>
    <p:embeddedFont>
      <p:font typeface="Fredoka Medium"/>
      <p:regular r:id="rId34"/>
      <p:bold r:id="rId35"/>
    </p:embeddedFont>
    <p:embeddedFont>
      <p:font typeface="Didact Gothic"/>
      <p:regular r:id="rId36"/>
    </p:embeddedFont>
    <p:embeddedFont>
      <p:font typeface="Fredoka SemiBo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89A8A9-9513-4EF3-A36D-8E3C9D3B4CF1}">
  <a:tblStyle styleId="{7489A8A9-9513-4EF3-A36D-8E3C9D3B4C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redoka-bold.fntdata"/><Relationship Id="rId10" Type="http://schemas.openxmlformats.org/officeDocument/2006/relationships/slide" Target="slides/slide5.xml"/><Relationship Id="rId32" Type="http://schemas.openxmlformats.org/officeDocument/2006/relationships/font" Target="fonts/Fredoka-regular.fntdata"/><Relationship Id="rId13" Type="http://schemas.openxmlformats.org/officeDocument/2006/relationships/slide" Target="slides/slide8.xml"/><Relationship Id="rId35" Type="http://schemas.openxmlformats.org/officeDocument/2006/relationships/font" Target="fonts/FredokaMedium-bold.fntdata"/><Relationship Id="rId12" Type="http://schemas.openxmlformats.org/officeDocument/2006/relationships/slide" Target="slides/slide7.xml"/><Relationship Id="rId34" Type="http://schemas.openxmlformats.org/officeDocument/2006/relationships/font" Target="fonts/Fredoka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redoka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Fredoka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08342a9a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08342a9a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08342a9a8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08342a9a8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08123646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08123646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8342a9a8d_2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8342a9a8d_2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08342a9a8d_2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08342a9a8d_2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08342a9a8d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08342a9a8d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08342a9a8d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08342a9a8d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08342a9a8d_2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08342a9a8d_2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308342a9a8d_2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308342a9a8d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resources that students are provided just don’t seem to work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08342a9a8d_2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08342a9a8d_2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environment is hectic, hard to keep organized, students don’t want to be there.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it’s unsafe schools, or struggling to find helpful structure,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students need </a:t>
            </a:r>
            <a:r>
              <a:rPr lang="en"/>
              <a:t>familiar</a:t>
            </a:r>
            <a:r>
              <a:rPr lang="en"/>
              <a:t> and predictable spaces and systems to learn in.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d353846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d353846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Introduce the team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Discuss our problem domain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Introduce</a:t>
            </a:r>
            <a:r>
              <a:rPr lang="en"/>
              <a:t> our participants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questions we asked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Share some quotes from our interviews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surprises we uncovered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Empathy reveal our empathy maps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Insights from the interviews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08123646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08123646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these students are </a:t>
            </a:r>
            <a:r>
              <a:rPr i="1" lang="en"/>
              <a:t>in</a:t>
            </a:r>
            <a:r>
              <a:rPr lang="en"/>
              <a:t> high school, but none of them are focused on the present moment. There focus is on the future, what comes </a:t>
            </a:r>
            <a:r>
              <a:rPr i="1" lang="en"/>
              <a:t>after</a:t>
            </a:r>
            <a:r>
              <a:rPr lang="en"/>
              <a:t> college.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it’s getting into college, finding a job, or finding a purpose, that is on the mind more than there day to day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sounds to us like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students need a way to explore these future, but in a way that is exciting, not stressful or pressured.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f99d6ff2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f99d6ff2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f99d6ff2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f99d6ff2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08342a9a8d_2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08342a9a8d_2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08342a9a8d_2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308342a9a8d_2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08342a9a8d_2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08342a9a8d_2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307e21eb06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307e21eb06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07e21eb06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07e21eb06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introduce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all upperclassmen in computer science or symbolic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4 of us have been section leaders for CS 106A and CS 106B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07e21eb06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07e21eb06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over millions of high schoolers across the united states.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all been in high school before, but the landscape has likely changed since we graduated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all very passionate about bettering early education, as we’ve all are or have been section leaders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Kids will spend 4 years of their life in high </a:t>
            </a:r>
            <a:r>
              <a:rPr lang="en"/>
              <a:t>school. It’s a population we want to support as best we can.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reasons: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will likely always be high school students (continuing market)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is a lot of pressure to get into good colleges, so there is high motivation to perform well in HS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07e21eb06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07e21eb06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07e21eb06d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07e21eb06d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7e21eb06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7e21eb06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08123646c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08123646c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Chosen?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access via cold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Appropriate Attends public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Juggles being a student and working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07e21eb06d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07e21eb06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Goes to public high school “Palo Alto High School”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Reached out through his parents we knew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ADHD and dysgraphia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Actively applying to colleges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10" name="Google Shape;10;p2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" name="Google Shape;20;p2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" name="Google Shape;38;p2"/>
          <p:cNvSpPr txBox="1"/>
          <p:nvPr>
            <p:ph type="ctrTitle"/>
          </p:nvPr>
        </p:nvSpPr>
        <p:spPr>
          <a:xfrm>
            <a:off x="713225" y="1487750"/>
            <a:ext cx="6984600" cy="19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900">
                <a:latin typeface="Fredoka Medium"/>
                <a:ea typeface="Fredoka Medium"/>
                <a:cs typeface="Fredoka Medium"/>
                <a:sym typeface="Fredok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9" name="Google Shape;39;p2"/>
          <p:cNvSpPr txBox="1"/>
          <p:nvPr>
            <p:ph idx="1" type="subTitle"/>
          </p:nvPr>
        </p:nvSpPr>
        <p:spPr>
          <a:xfrm>
            <a:off x="5232675" y="3873800"/>
            <a:ext cx="21123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299" name="Google Shape;299;p11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300" name="Google Shape;300;p11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11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11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11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11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11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11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11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11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09" name="Google Shape;309;p11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310" name="Google Shape;310;p11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11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11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11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11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11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11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11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11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11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11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11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11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11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11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11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11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27" name="Google Shape;327;p11"/>
          <p:cNvSpPr txBox="1"/>
          <p:nvPr>
            <p:ph hasCustomPrompt="1" type="title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8" name="Google Shape;328;p11"/>
          <p:cNvSpPr txBox="1"/>
          <p:nvPr>
            <p:ph idx="1" type="subTitle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29" name="Google Shape;329;p11"/>
          <p:cNvGrpSpPr/>
          <p:nvPr/>
        </p:nvGrpSpPr>
        <p:grpSpPr>
          <a:xfrm>
            <a:off x="-647165" y="-28973"/>
            <a:ext cx="9783463" cy="5922422"/>
            <a:chOff x="-647165" y="-28973"/>
            <a:chExt cx="9783463" cy="5922422"/>
          </a:xfrm>
        </p:grpSpPr>
        <p:pic>
          <p:nvPicPr>
            <p:cNvPr id="330" name="Google Shape;330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5">
              <a:off x="8492025" y="1036674"/>
              <a:ext cx="644274" cy="12873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331" name="Google Shape;33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789" y="1324702"/>
              <a:ext cx="134540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332" name="Google Shape;332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5834" y="-28973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333" name="Google Shape;333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75440">
              <a:off x="-459843" y="429093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13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337" name="Google Shape;337;p13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338" name="Google Shape;338;p1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1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1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1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1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1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1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1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1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13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13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13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13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5" name="Google Shape;355;p13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356" name="Google Shape;356;p1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1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1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1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1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1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65" name="Google Shape;36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6" name="Google Shape;366;p13"/>
          <p:cNvGrpSpPr/>
          <p:nvPr/>
        </p:nvGrpSpPr>
        <p:grpSpPr>
          <a:xfrm>
            <a:off x="-333718" y="-254548"/>
            <a:ext cx="9755991" cy="4997248"/>
            <a:chOff x="-333718" y="-254548"/>
            <a:chExt cx="9755991" cy="4997248"/>
          </a:xfrm>
        </p:grpSpPr>
        <p:pic>
          <p:nvPicPr>
            <p:cNvPr id="367" name="Google Shape;36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19100" y="3281100"/>
              <a:ext cx="1303173" cy="1461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368" name="Google Shape;36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333718" y="-25454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369" name="Google Shape;36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45761">
              <a:off x="8512553" y="2470915"/>
              <a:ext cx="725691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14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372" name="Google Shape;372;p14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373" name="Google Shape;373;p14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14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14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14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14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14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14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14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14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14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14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14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14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90" name="Google Shape;390;p14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391" name="Google Shape;391;p14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14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14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14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14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14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14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14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14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00" name="Google Shape;40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1" name="Google Shape;401;p14"/>
          <p:cNvGrpSpPr/>
          <p:nvPr/>
        </p:nvGrpSpPr>
        <p:grpSpPr>
          <a:xfrm>
            <a:off x="-368723" y="3819"/>
            <a:ext cx="9777210" cy="5781655"/>
            <a:chOff x="-368723" y="3819"/>
            <a:chExt cx="9777210" cy="5781655"/>
          </a:xfrm>
        </p:grpSpPr>
        <p:pic>
          <p:nvPicPr>
            <p:cNvPr id="402" name="Google Shape;40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15845">
              <a:off x="-238469" y="113127"/>
              <a:ext cx="1077316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03" name="Google Shape;40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251579" y="710352"/>
              <a:ext cx="1077315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04" name="Google Shape;40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75440">
              <a:off x="4101932" y="4182963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15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407" name="Google Shape;407;p15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408" name="Google Shape;408;p15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9" name="Google Shape;409;p15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0" name="Google Shape;410;p15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1" name="Google Shape;411;p15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2" name="Google Shape;412;p15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3" name="Google Shape;413;p15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15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5" name="Google Shape;415;p15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6" name="Google Shape;416;p15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15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15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15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15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15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15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15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15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5" name="Google Shape;425;p15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426" name="Google Shape;426;p15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15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8" name="Google Shape;428;p15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9" name="Google Shape;429;p15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15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15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15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15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Google Shape;434;p15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35" name="Google Shape;43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6" name="Google Shape;436;p15"/>
          <p:cNvGrpSpPr/>
          <p:nvPr/>
        </p:nvGrpSpPr>
        <p:grpSpPr>
          <a:xfrm>
            <a:off x="-437613" y="-250923"/>
            <a:ext cx="9907129" cy="5750373"/>
            <a:chOff x="-437613" y="-250923"/>
            <a:chExt cx="9907129" cy="5750373"/>
          </a:xfrm>
        </p:grpSpPr>
        <p:pic>
          <p:nvPicPr>
            <p:cNvPr id="437" name="Google Shape;437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61961" y="-250923"/>
              <a:ext cx="1807555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38" name="Google Shape;43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869559">
              <a:off x="-186320" y="648799"/>
              <a:ext cx="1077318" cy="123650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39" name="Google Shape;43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4015" y="4262952"/>
              <a:ext cx="1165806" cy="123649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3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442" name="Google Shape;442;p16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443" name="Google Shape;443;p16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16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16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16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16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16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16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16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16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16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16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16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16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16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16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16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16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0" name="Google Shape;460;p16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461" name="Google Shape;461;p16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16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16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16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16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16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16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16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16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70" name="Google Shape;47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1" name="Google Shape;471;p16"/>
          <p:cNvGrpSpPr/>
          <p:nvPr/>
        </p:nvGrpSpPr>
        <p:grpSpPr>
          <a:xfrm>
            <a:off x="-274483" y="-107423"/>
            <a:ext cx="9716854" cy="5250923"/>
            <a:chOff x="-274483" y="-107423"/>
            <a:chExt cx="9716854" cy="5250923"/>
          </a:xfrm>
        </p:grpSpPr>
        <p:pic>
          <p:nvPicPr>
            <p:cNvPr id="472" name="Google Shape;472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33357" y="-107423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73" name="Google Shape;473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74483" y="3128777"/>
              <a:ext cx="1102490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474" name="Google Shape;47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10" y="3907002"/>
              <a:ext cx="1165806" cy="123649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4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7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477" name="Google Shape;477;p17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478" name="Google Shape;478;p17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17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17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17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17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17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17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17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17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17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17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17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17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17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17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17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17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5" name="Google Shape;495;p17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496" name="Google Shape;496;p17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17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17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17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17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17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17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17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17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5" name="Google Shape;50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6" name="Google Shape;506;p17"/>
          <p:cNvGrpSpPr/>
          <p:nvPr/>
        </p:nvGrpSpPr>
        <p:grpSpPr>
          <a:xfrm>
            <a:off x="-192850" y="-119799"/>
            <a:ext cx="9336855" cy="5725274"/>
            <a:chOff x="-192850" y="-119799"/>
            <a:chExt cx="9336855" cy="5725274"/>
          </a:xfrm>
        </p:grpSpPr>
        <p:pic>
          <p:nvPicPr>
            <p:cNvPr id="507" name="Google Shape;50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2850" y="4143875"/>
              <a:ext cx="1303173" cy="1461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08" name="Google Shape;50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01148">
              <a:off x="232906" y="-54174"/>
              <a:ext cx="618814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09" name="Google Shape;50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2497" y="3907002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10" name="Google Shape;51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16" y="3698352"/>
              <a:ext cx="725691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5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8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513" name="Google Shape;513;p18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514" name="Google Shape;514;p18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18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18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18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18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18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18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18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2" name="Google Shape;522;p18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3" name="Google Shape;523;p18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4" name="Google Shape;524;p18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18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18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18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18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18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18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31" name="Google Shape;531;p18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532" name="Google Shape;532;p18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18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18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18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18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18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18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18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18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41" name="Google Shape;54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2" name="Google Shape;542;p18"/>
          <p:cNvGrpSpPr/>
          <p:nvPr/>
        </p:nvGrpSpPr>
        <p:grpSpPr>
          <a:xfrm>
            <a:off x="-312421" y="-356286"/>
            <a:ext cx="10087093" cy="5781038"/>
            <a:chOff x="-312421" y="-356286"/>
            <a:chExt cx="10087093" cy="5781038"/>
          </a:xfrm>
        </p:grpSpPr>
        <p:pic>
          <p:nvPicPr>
            <p:cNvPr id="543" name="Google Shape;54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12421" y="1061402"/>
              <a:ext cx="1077315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544" name="Google Shape;54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0625" y="3905577"/>
              <a:ext cx="1354527" cy="15191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45" name="Google Shape;54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7064024">
              <a:off x="7903086" y="113127"/>
              <a:ext cx="180755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5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19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548" name="Google Shape;548;p19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549" name="Google Shape;549;p19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19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19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19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19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19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19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19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19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19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19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19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19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19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19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19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19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6" name="Google Shape;566;p19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567" name="Google Shape;567;p19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19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19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19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19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19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19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19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19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76" name="Google Shape;57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7" name="Google Shape;577;p19"/>
          <p:cNvGrpSpPr/>
          <p:nvPr/>
        </p:nvGrpSpPr>
        <p:grpSpPr>
          <a:xfrm>
            <a:off x="-373413" y="-262348"/>
            <a:ext cx="9741061" cy="5542899"/>
            <a:chOff x="-373413" y="-262348"/>
            <a:chExt cx="9741061" cy="5542899"/>
          </a:xfrm>
        </p:grpSpPr>
        <p:pic>
          <p:nvPicPr>
            <p:cNvPr id="578" name="Google Shape;57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32892" y="-262348"/>
              <a:ext cx="1102490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79" name="Google Shape;57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3413" y="4044052"/>
              <a:ext cx="1346300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80" name="Google Shape;58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1700" y="2251176"/>
              <a:ext cx="1145948" cy="11632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581" name="Google Shape;58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96717" y="156252"/>
              <a:ext cx="992883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5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20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584" name="Google Shape;584;p20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585" name="Google Shape;585;p20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20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20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20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20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20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20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20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20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20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20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20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20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20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20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20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20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02" name="Google Shape;602;p20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603" name="Google Shape;603;p20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4" name="Google Shape;604;p20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5" name="Google Shape;605;p20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20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7" name="Google Shape;607;p20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8" name="Google Shape;608;p20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9" name="Google Shape;609;p20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0" name="Google Shape;610;p20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1" name="Google Shape;611;p20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2" name="Google Shape;61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3" name="Google Shape;613;p20"/>
          <p:cNvGrpSpPr/>
          <p:nvPr/>
        </p:nvGrpSpPr>
        <p:grpSpPr>
          <a:xfrm>
            <a:off x="-647165" y="594697"/>
            <a:ext cx="10170458" cy="5298751"/>
            <a:chOff x="-647165" y="594697"/>
            <a:chExt cx="10170458" cy="5298751"/>
          </a:xfrm>
        </p:grpSpPr>
        <p:pic>
          <p:nvPicPr>
            <p:cNvPr id="614" name="Google Shape;61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5">
              <a:off x="8492025" y="594699"/>
              <a:ext cx="644274" cy="12873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615" name="Google Shape;6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789" y="1805702"/>
              <a:ext cx="134540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616" name="Google Shape;6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11784" y="4111402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617" name="Google Shape;61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75440">
              <a:off x="-459843" y="429093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42" name="Google Shape;42;p3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43" name="Google Shape;43;p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2" name="Google Shape;52;p3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53" name="Google Shape;53;p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0" name="Google Shape;70;p3"/>
          <p:cNvSpPr txBox="1"/>
          <p:nvPr>
            <p:ph type="title"/>
          </p:nvPr>
        </p:nvSpPr>
        <p:spPr>
          <a:xfrm>
            <a:off x="1291500" y="2079575"/>
            <a:ext cx="5067600" cy="15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hasCustomPrompt="1" idx="2" type="title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/>
          <p:nvPr>
            <p:ph idx="1" type="subTitle"/>
          </p:nvPr>
        </p:nvSpPr>
        <p:spPr>
          <a:xfrm>
            <a:off x="1291500" y="3741725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3"/>
          <p:cNvGrpSpPr/>
          <p:nvPr/>
        </p:nvGrpSpPr>
        <p:grpSpPr>
          <a:xfrm>
            <a:off x="-192850" y="-119799"/>
            <a:ext cx="9336855" cy="5725274"/>
            <a:chOff x="-192850" y="-119799"/>
            <a:chExt cx="9336855" cy="5725274"/>
          </a:xfrm>
        </p:grpSpPr>
        <p:pic>
          <p:nvPicPr>
            <p:cNvPr id="74" name="Google Shape;7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2850" y="4143875"/>
              <a:ext cx="1303173" cy="1461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5" name="Google Shape;7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01148">
              <a:off x="232906" y="-54174"/>
              <a:ext cx="618814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6" name="Google Shape;7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2497" y="3907002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7" name="Google Shape;7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16" y="3698352"/>
              <a:ext cx="725691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1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620" name="Google Shape;620;p21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621" name="Google Shape;621;p21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21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21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21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5" name="Google Shape;625;p21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6" name="Google Shape;626;p21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7" name="Google Shape;627;p21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8" name="Google Shape;628;p21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21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21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21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Google Shape;632;p21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21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21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21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21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7" name="Google Shape;637;p21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38" name="Google Shape;638;p21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639" name="Google Shape;639;p21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21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21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21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21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21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21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21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21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48" name="Google Shape;648;p21"/>
          <p:cNvSpPr txBox="1"/>
          <p:nvPr>
            <p:ph type="title"/>
          </p:nvPr>
        </p:nvSpPr>
        <p:spPr>
          <a:xfrm>
            <a:off x="2347950" y="677525"/>
            <a:ext cx="44481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9" name="Google Shape;649;p21"/>
          <p:cNvSpPr txBox="1"/>
          <p:nvPr>
            <p:ph idx="1" type="subTitle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2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22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653" name="Google Shape;653;p22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654" name="Google Shape;654;p22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22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22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22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22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22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22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22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22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63" name="Google Shape;663;p22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664" name="Google Shape;664;p22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22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22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22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22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22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22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22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22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22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22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5" name="Google Shape;675;p22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6" name="Google Shape;676;p22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22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22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22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22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81" name="Google Shape;681;p22"/>
          <p:cNvGrpSpPr/>
          <p:nvPr/>
        </p:nvGrpSpPr>
        <p:grpSpPr>
          <a:xfrm flipH="1">
            <a:off x="-327513" y="-262348"/>
            <a:ext cx="9741061" cy="5542899"/>
            <a:chOff x="-373413" y="-262348"/>
            <a:chExt cx="9741061" cy="5542899"/>
          </a:xfrm>
        </p:grpSpPr>
        <p:pic>
          <p:nvPicPr>
            <p:cNvPr id="682" name="Google Shape;682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32892" y="-262348"/>
              <a:ext cx="1102490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683" name="Google Shape;68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3413" y="4044052"/>
              <a:ext cx="1346300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684" name="Google Shape;68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1700" y="2251176"/>
              <a:ext cx="1145948" cy="11632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685" name="Google Shape;68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96717" y="156252"/>
              <a:ext cx="992883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23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688" name="Google Shape;688;p23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689" name="Google Shape;689;p2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2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2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2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2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2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2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2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2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98" name="Google Shape;698;p23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699" name="Google Shape;699;p23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23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23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23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23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23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23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23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23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23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23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23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23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23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3" name="Google Shape;713;p23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4" name="Google Shape;714;p23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5" name="Google Shape;715;p23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16" name="Google Shape;716;p23"/>
          <p:cNvGrpSpPr/>
          <p:nvPr/>
        </p:nvGrpSpPr>
        <p:grpSpPr>
          <a:xfrm flipH="1">
            <a:off x="-274483" y="-107423"/>
            <a:ext cx="9716854" cy="5250923"/>
            <a:chOff x="-274483" y="-107423"/>
            <a:chExt cx="9716854" cy="5250923"/>
          </a:xfrm>
        </p:grpSpPr>
        <p:pic>
          <p:nvPicPr>
            <p:cNvPr id="717" name="Google Shape;71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33357" y="-107423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18" name="Google Shape;71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74483" y="3128777"/>
              <a:ext cx="1102490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19" name="Google Shape;71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10" y="3907002"/>
              <a:ext cx="1165806" cy="123649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80" name="Google Shape;80;p4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81" name="Google Shape;81;p4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4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4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4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4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4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4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4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" name="Google Shape;89;p4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" name="Google Shape;90;p4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91" name="Google Shape;91;p4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4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" name="Google Shape;93;p4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" name="Google Shape;94;p4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4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4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4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4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4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4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4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4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8" name="Google Shape;10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0000" y="1215749"/>
            <a:ext cx="7704000" cy="31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0" name="Google Shape;110;p4"/>
          <p:cNvGrpSpPr/>
          <p:nvPr/>
        </p:nvGrpSpPr>
        <p:grpSpPr>
          <a:xfrm>
            <a:off x="-192850" y="-119799"/>
            <a:ext cx="9336855" cy="5725274"/>
            <a:chOff x="-192850" y="-119799"/>
            <a:chExt cx="9336855" cy="5725274"/>
          </a:xfrm>
        </p:grpSpPr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2850" y="4143875"/>
              <a:ext cx="1303173" cy="1461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112" name="Google Shape;11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01148">
              <a:off x="232906" y="-54174"/>
              <a:ext cx="618814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113" name="Google Shape;113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32497" y="3907002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114" name="Google Shape;114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16" y="3698352"/>
              <a:ext cx="725691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5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117" name="Google Shape;117;p5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118" name="Google Shape;118;p5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5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5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5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5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5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5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5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5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7" name="Google Shape;127;p5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128" name="Google Shape;128;p5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5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5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5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" name="Google Shape;132;p5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5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5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5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5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5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5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" name="Google Shape;139;p5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5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5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5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5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5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5" name="Google Shape;14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1" type="subTitle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5"/>
          <p:cNvSpPr txBox="1"/>
          <p:nvPr>
            <p:ph idx="2" type="subTitle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5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edoka SemiBold"/>
              <a:buNone/>
              <a:defRPr sz="2400">
                <a:latin typeface="Fredoka SemiBold"/>
                <a:ea typeface="Fredoka SemiBold"/>
                <a:cs typeface="Fredoka SemiBold"/>
                <a:sym typeface="Fredok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6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152" name="Google Shape;152;p6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153" name="Google Shape;153;p6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6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6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6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6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6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6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6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6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6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6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6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6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6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6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6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" name="Google Shape;169;p6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0" name="Google Shape;170;p6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171" name="Google Shape;171;p6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" name="Google Shape;172;p6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6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" name="Google Shape;174;p6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" name="Google Shape;175;p6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6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6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" name="Google Shape;178;p6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6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0" name="Google Shape;18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1" name="Google Shape;181;p6"/>
          <p:cNvGrpSpPr/>
          <p:nvPr/>
        </p:nvGrpSpPr>
        <p:grpSpPr>
          <a:xfrm>
            <a:off x="-492446" y="-537806"/>
            <a:ext cx="1935619" cy="6229457"/>
            <a:chOff x="-492446" y="-537806"/>
            <a:chExt cx="1935619" cy="6229457"/>
          </a:xfrm>
        </p:grpSpPr>
        <p:pic>
          <p:nvPicPr>
            <p:cNvPr id="182" name="Google Shape;18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064024">
              <a:off x="-428414" y="3985740"/>
              <a:ext cx="180755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183" name="Google Shape;183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31929" y="-617398"/>
              <a:ext cx="1077315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7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186" name="Google Shape;186;p7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187" name="Google Shape;187;p7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7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7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7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7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7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7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7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6" name="Google Shape;196;p7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197" name="Google Shape;197;p7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7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7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7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7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7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7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7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7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7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7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7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7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7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7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7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7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14" name="Google Shape;214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subTitle"/>
          </p:nvPr>
        </p:nvSpPr>
        <p:spPr>
          <a:xfrm>
            <a:off x="908500" y="1206825"/>
            <a:ext cx="7333800" cy="14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16" name="Google Shape;216;p7"/>
          <p:cNvGrpSpPr/>
          <p:nvPr/>
        </p:nvGrpSpPr>
        <p:grpSpPr>
          <a:xfrm>
            <a:off x="-647165" y="-28973"/>
            <a:ext cx="9783463" cy="5922422"/>
            <a:chOff x="-647165" y="-28973"/>
            <a:chExt cx="9783463" cy="5922422"/>
          </a:xfrm>
        </p:grpSpPr>
        <p:pic>
          <p:nvPicPr>
            <p:cNvPr id="217" name="Google Shape;21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5">
              <a:off x="8492025" y="1036674"/>
              <a:ext cx="644274" cy="12873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18" name="Google Shape;21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789" y="1324702"/>
              <a:ext cx="134540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19" name="Google Shape;219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5834" y="-28973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220" name="Google Shape;220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75440">
              <a:off x="-459843" y="429093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8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223" name="Google Shape;223;p8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224" name="Google Shape;224;p8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8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8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8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8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8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8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8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8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3" name="Google Shape;233;p8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234" name="Google Shape;234;p8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8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8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8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8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8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8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8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8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8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8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8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8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8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8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8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8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1" name="Google Shape;251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52" name="Google Shape;252;p8"/>
          <p:cNvGrpSpPr/>
          <p:nvPr/>
        </p:nvGrpSpPr>
        <p:grpSpPr>
          <a:xfrm flipH="1" rot="10800000">
            <a:off x="-647165" y="-28973"/>
            <a:ext cx="9783463" cy="5922422"/>
            <a:chOff x="-647165" y="-28973"/>
            <a:chExt cx="9783463" cy="5922422"/>
          </a:xfrm>
        </p:grpSpPr>
        <p:pic>
          <p:nvPicPr>
            <p:cNvPr id="253" name="Google Shape;253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5">
              <a:off x="8492025" y="1036674"/>
              <a:ext cx="644274" cy="12873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54" name="Google Shape;25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789" y="1324702"/>
              <a:ext cx="134540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55" name="Google Shape;255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5834" y="-28973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256" name="Google Shape;256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75440">
              <a:off x="-459843" y="429093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9"/>
          <p:cNvGrpSpPr/>
          <p:nvPr/>
        </p:nvGrpSpPr>
        <p:grpSpPr>
          <a:xfrm>
            <a:off x="-7187" y="-11625"/>
            <a:ext cx="9158374" cy="5213100"/>
            <a:chOff x="-7187" y="-11625"/>
            <a:chExt cx="9158374" cy="5213100"/>
          </a:xfrm>
        </p:grpSpPr>
        <p:grpSp>
          <p:nvGrpSpPr>
            <p:cNvPr id="259" name="Google Shape;259;p9"/>
            <p:cNvGrpSpPr/>
            <p:nvPr/>
          </p:nvGrpSpPr>
          <p:grpSpPr>
            <a:xfrm rot="5400000">
              <a:off x="2504388" y="-2042800"/>
              <a:ext cx="4135225" cy="9158374"/>
              <a:chOff x="419900" y="-11625"/>
              <a:chExt cx="4135225" cy="5213100"/>
            </a:xfrm>
          </p:grpSpPr>
          <p:cxnSp>
            <p:nvCxnSpPr>
              <p:cNvPr id="260" name="Google Shape;260;p9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9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9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" name="Google Shape;263;p9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9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" name="Google Shape;265;p9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" name="Google Shape;266;p9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" name="Google Shape;267;p9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8" name="Google Shape;268;p9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9" name="Google Shape;269;p9"/>
            <p:cNvGrpSpPr/>
            <p:nvPr/>
          </p:nvGrpSpPr>
          <p:grpSpPr>
            <a:xfrm>
              <a:off x="419900" y="-11625"/>
              <a:ext cx="8270450" cy="5213100"/>
              <a:chOff x="419900" y="-11625"/>
              <a:chExt cx="8270450" cy="5213100"/>
            </a:xfrm>
          </p:grpSpPr>
          <p:cxnSp>
            <p:nvCxnSpPr>
              <p:cNvPr id="270" name="Google Shape;270;p9"/>
              <p:cNvCxnSpPr/>
              <p:nvPr/>
            </p:nvCxnSpPr>
            <p:spPr>
              <a:xfrm>
                <a:off x="93680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1" name="Google Shape;271;p9"/>
              <p:cNvCxnSpPr/>
              <p:nvPr/>
            </p:nvCxnSpPr>
            <p:spPr>
              <a:xfrm>
                <a:off x="145370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9"/>
              <p:cNvCxnSpPr/>
              <p:nvPr/>
            </p:nvCxnSpPr>
            <p:spPr>
              <a:xfrm>
                <a:off x="197060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" name="Google Shape;273;p9"/>
              <p:cNvCxnSpPr/>
              <p:nvPr/>
            </p:nvCxnSpPr>
            <p:spPr>
              <a:xfrm>
                <a:off x="2487513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" name="Google Shape;274;p9"/>
              <p:cNvCxnSpPr/>
              <p:nvPr/>
            </p:nvCxnSpPr>
            <p:spPr>
              <a:xfrm>
                <a:off x="3004416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" name="Google Shape;275;p9"/>
              <p:cNvCxnSpPr/>
              <p:nvPr/>
            </p:nvCxnSpPr>
            <p:spPr>
              <a:xfrm>
                <a:off x="3521319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6" name="Google Shape;276;p9"/>
              <p:cNvCxnSpPr/>
              <p:nvPr/>
            </p:nvCxnSpPr>
            <p:spPr>
              <a:xfrm>
                <a:off x="4038222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" name="Google Shape;277;p9"/>
              <p:cNvCxnSpPr/>
              <p:nvPr/>
            </p:nvCxnSpPr>
            <p:spPr>
              <a:xfrm>
                <a:off x="4555125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8" name="Google Shape;278;p9"/>
              <p:cNvCxnSpPr/>
              <p:nvPr/>
            </p:nvCxnSpPr>
            <p:spPr>
              <a:xfrm>
                <a:off x="507202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9" name="Google Shape;279;p9"/>
              <p:cNvCxnSpPr/>
              <p:nvPr/>
            </p:nvCxnSpPr>
            <p:spPr>
              <a:xfrm>
                <a:off x="558893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0" name="Google Shape;280;p9"/>
              <p:cNvCxnSpPr/>
              <p:nvPr/>
            </p:nvCxnSpPr>
            <p:spPr>
              <a:xfrm>
                <a:off x="610583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9"/>
              <p:cNvCxnSpPr/>
              <p:nvPr/>
            </p:nvCxnSpPr>
            <p:spPr>
              <a:xfrm>
                <a:off x="6622738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9"/>
              <p:cNvCxnSpPr/>
              <p:nvPr/>
            </p:nvCxnSpPr>
            <p:spPr>
              <a:xfrm>
                <a:off x="7139641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9"/>
              <p:cNvCxnSpPr/>
              <p:nvPr/>
            </p:nvCxnSpPr>
            <p:spPr>
              <a:xfrm>
                <a:off x="7656544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9"/>
              <p:cNvCxnSpPr/>
              <p:nvPr/>
            </p:nvCxnSpPr>
            <p:spPr>
              <a:xfrm>
                <a:off x="8173447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9"/>
              <p:cNvCxnSpPr/>
              <p:nvPr/>
            </p:nvCxnSpPr>
            <p:spPr>
              <a:xfrm>
                <a:off x="869035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9"/>
              <p:cNvCxnSpPr/>
              <p:nvPr/>
            </p:nvCxnSpPr>
            <p:spPr>
              <a:xfrm>
                <a:off x="419900" y="-11625"/>
                <a:ext cx="0" cy="521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87" name="Google Shape;287;p9"/>
          <p:cNvSpPr txBox="1"/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8" name="Google Shape;288;p9"/>
          <p:cNvSpPr txBox="1"/>
          <p:nvPr>
            <p:ph idx="1" type="subTitle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" name="Google Shape;289;p9"/>
          <p:cNvGrpSpPr/>
          <p:nvPr/>
        </p:nvGrpSpPr>
        <p:grpSpPr>
          <a:xfrm flipH="1">
            <a:off x="-647165" y="-28973"/>
            <a:ext cx="9783463" cy="5922422"/>
            <a:chOff x="-647165" y="-28973"/>
            <a:chExt cx="9783463" cy="5922422"/>
          </a:xfrm>
        </p:grpSpPr>
        <p:pic>
          <p:nvPicPr>
            <p:cNvPr id="290" name="Google Shape;29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5">
              <a:off x="8492025" y="1036674"/>
              <a:ext cx="644274" cy="128735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91" name="Google Shape;2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0789" y="1324702"/>
              <a:ext cx="1345405" cy="12364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292" name="Google Shape;29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5834" y="-28973"/>
              <a:ext cx="1311508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15000"/>
                </a:schemeClr>
              </a:outerShdw>
            </a:effectLst>
          </p:spPr>
        </p:pic>
        <p:pic>
          <p:nvPicPr>
            <p:cNvPr id="293" name="Google Shape;293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775440">
              <a:off x="-459843" y="4290938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SemiBold"/>
              <a:buNone/>
              <a:defRPr sz="3500">
                <a:solidFill>
                  <a:schemeClr val="dk1"/>
                </a:solidFill>
                <a:latin typeface="Fredoka SemiBold"/>
                <a:ea typeface="Fredoka SemiBold"/>
                <a:cs typeface="Fredoka SemiBold"/>
                <a:sym typeface="Fredoka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4.jp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4"/>
          <p:cNvSpPr txBox="1"/>
          <p:nvPr>
            <p:ph type="ctrTitle"/>
          </p:nvPr>
        </p:nvSpPr>
        <p:spPr>
          <a:xfrm>
            <a:off x="713225" y="1487750"/>
            <a:ext cx="69846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</a:rPr>
              <a:t>Need</a:t>
            </a:r>
            <a:r>
              <a:rPr lang="en"/>
              <a:t>finding</a:t>
            </a:r>
            <a:endParaRPr/>
          </a:p>
        </p:txBody>
      </p:sp>
      <p:sp>
        <p:nvSpPr>
          <p:cNvPr id="725" name="Google Shape;725;p24"/>
          <p:cNvSpPr txBox="1"/>
          <p:nvPr>
            <p:ph idx="1" type="subTitle"/>
          </p:nvPr>
        </p:nvSpPr>
        <p:spPr>
          <a:xfrm>
            <a:off x="4100200" y="3873800"/>
            <a:ext cx="32448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Alison Rogers, Justin Blumencranz, Monica Hicks, Matthew Mattei</a:t>
            </a:r>
            <a:endParaRPr/>
          </a:p>
        </p:txBody>
      </p:sp>
      <p:grpSp>
        <p:nvGrpSpPr>
          <p:cNvPr id="726" name="Google Shape;726;p24"/>
          <p:cNvGrpSpPr/>
          <p:nvPr/>
        </p:nvGrpSpPr>
        <p:grpSpPr>
          <a:xfrm>
            <a:off x="7466725" y="3298275"/>
            <a:ext cx="1515294" cy="1923977"/>
            <a:chOff x="7466725" y="3298275"/>
            <a:chExt cx="1515294" cy="1923977"/>
          </a:xfrm>
        </p:grpSpPr>
        <p:pic>
          <p:nvPicPr>
            <p:cNvPr id="727" name="Google Shape;7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79529" y="3985752"/>
              <a:ext cx="1102490" cy="1236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28" name="Google Shape;72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66725" y="3298275"/>
              <a:ext cx="1172823" cy="11057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  <p:pic>
        <p:nvPicPr>
          <p:cNvPr id="729" name="Google Shape;7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31201" y="-488550"/>
            <a:ext cx="1946952" cy="1976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  <p:grpSp>
        <p:nvGrpSpPr>
          <p:cNvPr id="730" name="Google Shape;730;p24"/>
          <p:cNvGrpSpPr/>
          <p:nvPr/>
        </p:nvGrpSpPr>
        <p:grpSpPr>
          <a:xfrm>
            <a:off x="6920157" y="50089"/>
            <a:ext cx="2147221" cy="1770164"/>
            <a:chOff x="6920157" y="50089"/>
            <a:chExt cx="2147221" cy="1770164"/>
          </a:xfrm>
        </p:grpSpPr>
        <p:pic>
          <p:nvPicPr>
            <p:cNvPr id="731" name="Google Shape;73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20157" y="50089"/>
              <a:ext cx="1809014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  <p:pic>
          <p:nvPicPr>
            <p:cNvPr id="732" name="Google Shape;73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45761">
              <a:off x="8298453" y="559415"/>
              <a:ext cx="725691" cy="1236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dk1">
                  <a:alpha val="25000"/>
                </a:schemeClr>
              </a:outerShdw>
            </a:effectLst>
          </p:spPr>
        </p:pic>
      </p:grpSp>
      <p:sp>
        <p:nvSpPr>
          <p:cNvPr id="733" name="Google Shape;733;p24"/>
          <p:cNvSpPr txBox="1"/>
          <p:nvPr>
            <p:ph type="ctrTitle"/>
          </p:nvPr>
        </p:nvSpPr>
        <p:spPr>
          <a:xfrm>
            <a:off x="713225" y="1842875"/>
            <a:ext cx="6984600" cy="10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CS 147: Assignment #1</a:t>
            </a:r>
            <a:endParaRPr i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our questions…</a:t>
            </a:r>
            <a:endParaRPr/>
          </a:p>
        </p:txBody>
      </p:sp>
      <p:graphicFrame>
        <p:nvGraphicFramePr>
          <p:cNvPr id="911" name="Google Shape;911;p33"/>
          <p:cNvGraphicFramePr/>
          <p:nvPr/>
        </p:nvGraphicFramePr>
        <p:xfrm>
          <a:off x="1468325" y="152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{7489A8A9-9513-4EF3-A36D-8E3C9D3B4CF1}</a:tableStyleId>
              </a:tblPr>
              <a:tblGrid>
                <a:gridCol w="6207325"/>
              </a:tblGrid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How does your school day unfold?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How do you identify when you are “stuck”?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What resources does your school have for students?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How do you keep track of assignments?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What motivates you to do well in school?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  <a:tr h="48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Have you thought about what your life will look like after high school?</a:t>
                      </a:r>
                      <a:endParaRPr b="1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5396">
                        <a:alpha val="2166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912" name="Google Shape;9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800" y="1212650"/>
            <a:ext cx="880824" cy="830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34"/>
          <p:cNvPicPr preferRelativeResize="0"/>
          <p:nvPr/>
        </p:nvPicPr>
        <p:blipFill rotWithShape="1">
          <a:blip r:embed="rId3">
            <a:alphaModFix/>
          </a:blip>
          <a:srcRect b="15403" l="10208" r="8839" t="8376"/>
          <a:stretch/>
        </p:blipFill>
        <p:spPr>
          <a:xfrm rot="-5400000">
            <a:off x="2736098" y="190887"/>
            <a:ext cx="3671800" cy="46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4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19" name="Google Shape;919;p34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20" name="Google Shape;920;p34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21" name="Google Shape;921;p34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Quotes and Surprises</a:t>
            </a:r>
            <a:endParaRPr/>
          </a:p>
        </p:txBody>
      </p:sp>
      <p:sp>
        <p:nvSpPr>
          <p:cNvPr id="927" name="Google Shape;927;p35"/>
          <p:cNvSpPr txBox="1"/>
          <p:nvPr/>
        </p:nvSpPr>
        <p:spPr>
          <a:xfrm>
            <a:off x="1479900" y="1411325"/>
            <a:ext cx="61842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“[How long I want to continue diving for] a big question in my life right now, I’ve recently </a:t>
            </a:r>
            <a:r>
              <a:rPr lang="en" sz="1600" u="sng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not found the joy I’ve had in the past</a:t>
            </a:r>
            <a:r>
              <a:rPr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, so </a:t>
            </a:r>
            <a:r>
              <a:rPr lang="en" sz="1600" u="sng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it’s big a real mental dilemma</a:t>
            </a:r>
            <a:r>
              <a:rPr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 for me if I want to continue because a lot of people think quite highly on me and depend on me for points and the sport so it's hard for me to decide if it's best for me and </a:t>
            </a:r>
            <a:r>
              <a:rPr lang="en" sz="1600" u="sng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 would only do recruitment if</a:t>
            </a:r>
            <a:r>
              <a:rPr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 it was for a school I was super passionate and </a:t>
            </a:r>
            <a:r>
              <a:rPr lang="en" sz="1600" u="sng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it was the only way to get in.</a:t>
            </a:r>
            <a:r>
              <a:rPr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”</a:t>
            </a:r>
            <a:endParaRPr sz="16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-Jerry		</a:t>
            </a:r>
            <a:endParaRPr i="1" sz="16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pic>
        <p:nvPicPr>
          <p:cNvPr id="928" name="Google Shape;9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408" y="3409077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  <p:sp>
        <p:nvSpPr>
          <p:cNvPr id="929" name="Google Shape;929;p35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0" name="Google Shape;930;p35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1" name="Google Shape;931;p35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2" name="Google Shape;932;p35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36"/>
          <p:cNvSpPr txBox="1"/>
          <p:nvPr/>
        </p:nvSpPr>
        <p:spPr>
          <a:xfrm>
            <a:off x="1392000" y="2057875"/>
            <a:ext cx="1636800" cy="1311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Despite high school taking up most of their time, most interviewees prefer their extracurriculars 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38" name="Google Shape;93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Quotes and Surprises</a:t>
            </a:r>
            <a:endParaRPr/>
          </a:p>
        </p:txBody>
      </p:sp>
      <p:sp>
        <p:nvSpPr>
          <p:cNvPr id="939" name="Google Shape;939;p36"/>
          <p:cNvSpPr txBox="1"/>
          <p:nvPr/>
        </p:nvSpPr>
        <p:spPr>
          <a:xfrm>
            <a:off x="1411650" y="1462400"/>
            <a:ext cx="15975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Tension</a:t>
            </a:r>
            <a:endParaRPr sz="23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940" name="Google Shape;940;p36"/>
          <p:cNvSpPr/>
          <p:nvPr/>
        </p:nvSpPr>
        <p:spPr>
          <a:xfrm rot="-179843">
            <a:off x="1946479" y="1998114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941" name="Google Shape;9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408" y="3409077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  <p:sp>
        <p:nvSpPr>
          <p:cNvPr id="942" name="Google Shape;942;p36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3" name="Google Shape;943;p36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4" name="Google Shape;944;p36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5" name="Google Shape;945;p36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6" name="Google Shape;946;p36"/>
          <p:cNvSpPr txBox="1"/>
          <p:nvPr/>
        </p:nvSpPr>
        <p:spPr>
          <a:xfrm>
            <a:off x="3548600" y="1462400"/>
            <a:ext cx="15975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Surprise</a:t>
            </a:r>
            <a:endParaRPr sz="23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947" name="Google Shape;947;p36"/>
          <p:cNvSpPr txBox="1"/>
          <p:nvPr/>
        </p:nvSpPr>
        <p:spPr>
          <a:xfrm>
            <a:off x="5574300" y="1457100"/>
            <a:ext cx="2025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Contradiction</a:t>
            </a:r>
            <a:endParaRPr sz="23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948" name="Google Shape;948;p36"/>
          <p:cNvSpPr txBox="1"/>
          <p:nvPr/>
        </p:nvSpPr>
        <p:spPr>
          <a:xfrm>
            <a:off x="3504050" y="2110473"/>
            <a:ext cx="1636800" cy="1311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 student overdosed at school last year. Fights and fire alarm pulling happen weekly.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49" name="Google Shape;949;p36"/>
          <p:cNvSpPr/>
          <p:nvPr/>
        </p:nvSpPr>
        <p:spPr>
          <a:xfrm rot="-179843">
            <a:off x="4058542" y="2029864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0" name="Google Shape;950;p36"/>
          <p:cNvSpPr txBox="1"/>
          <p:nvPr/>
        </p:nvSpPr>
        <p:spPr>
          <a:xfrm>
            <a:off x="5737800" y="2110883"/>
            <a:ext cx="1636800" cy="1311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Menlo High School, but promised parents they wouldn’t go if they were admitted.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1" name="Google Shape;951;p36"/>
          <p:cNvSpPr/>
          <p:nvPr/>
        </p:nvSpPr>
        <p:spPr>
          <a:xfrm rot="-179843">
            <a:off x="6292304" y="2040164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7"/>
          <p:cNvSpPr txBox="1"/>
          <p:nvPr/>
        </p:nvSpPr>
        <p:spPr>
          <a:xfrm>
            <a:off x="1013925" y="906600"/>
            <a:ext cx="1020600" cy="1018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her school’s “Life Skills” curriculum: “it’s a solid curriculum…in the perfect world…but, like, the guy behind me in ethnic studies was vaping on me.”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7" name="Google Shape;957;p37"/>
          <p:cNvSpPr txBox="1"/>
          <p:nvPr/>
        </p:nvSpPr>
        <p:spPr>
          <a:xfrm>
            <a:off x="1412050" y="132700"/>
            <a:ext cx="6963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“Not all teachers post their assignments on Canvas.”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8" name="Google Shape;958;p37"/>
          <p:cNvSpPr txBox="1"/>
          <p:nvPr/>
        </p:nvSpPr>
        <p:spPr>
          <a:xfrm>
            <a:off x="2051325" y="1970250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eat lunch”, does homework instead and drinks coffee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59" name="Google Shape;959;p37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960" name="Google Shape;960;p37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37"/>
          <p:cNvCxnSpPr>
            <a:stCxn id="962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37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964" name="Google Shape;964;p37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965" name="Google Shape;965;p37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73" name="Google Shape;973;p37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974" name="Google Shape;974;p37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37"/>
          <p:cNvGrpSpPr/>
          <p:nvPr/>
        </p:nvGrpSpPr>
        <p:grpSpPr>
          <a:xfrm>
            <a:off x="410456" y="4227902"/>
            <a:ext cx="730816" cy="631686"/>
            <a:chOff x="1490050" y="3805975"/>
            <a:chExt cx="491900" cy="482350"/>
          </a:xfrm>
        </p:grpSpPr>
        <p:sp>
          <p:nvSpPr>
            <p:cNvPr id="977" name="Google Shape;977;p37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81" name="Google Shape;981;p37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62" name="Google Shape;962;p37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Sasha</a:t>
            </a:r>
            <a:endParaRPr/>
          </a:p>
        </p:txBody>
      </p:sp>
      <p:sp>
        <p:nvSpPr>
          <p:cNvPr id="982" name="Google Shape;982;p37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3" name="Google Shape;983;p37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4" name="Google Shape;984;p37"/>
          <p:cNvSpPr txBox="1"/>
          <p:nvPr/>
        </p:nvSpPr>
        <p:spPr>
          <a:xfrm>
            <a:off x="2122051" y="947876"/>
            <a:ext cx="920700" cy="919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Coaching volleyball is less work than playing. “I’m making bank and I have something to put on a resume.”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5" name="Google Shape;985;p37"/>
          <p:cNvSpPr txBox="1"/>
          <p:nvPr/>
        </p:nvSpPr>
        <p:spPr>
          <a:xfrm>
            <a:off x="134088" y="1765613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Her school has fights, and the fire alarm gets pulled 2+ times/week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6" name="Google Shape;986;p37"/>
          <p:cNvSpPr txBox="1"/>
          <p:nvPr/>
        </p:nvSpPr>
        <p:spPr>
          <a:xfrm>
            <a:off x="338100" y="1057425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“Math is really hard for me.”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7" name="Google Shape;987;p37"/>
          <p:cNvSpPr txBox="1"/>
          <p:nvPr/>
        </p:nvSpPr>
        <p:spPr>
          <a:xfrm>
            <a:off x="3172950" y="1557458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Wants to study English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8" name="Google Shape;988;p37"/>
          <p:cNvSpPr txBox="1"/>
          <p:nvPr/>
        </p:nvSpPr>
        <p:spPr>
          <a:xfrm>
            <a:off x="3360375" y="700427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has lots of tutors, “I’m not academically challenged, I’m just devoted.”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89" name="Google Shape;989;p37"/>
          <p:cNvSpPr txBox="1"/>
          <p:nvPr/>
        </p:nvSpPr>
        <p:spPr>
          <a:xfrm>
            <a:off x="2962697" y="2113734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has an immigrant parent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0" name="Google Shape;990;p37"/>
          <p:cNvSpPr txBox="1"/>
          <p:nvPr/>
        </p:nvSpPr>
        <p:spPr>
          <a:xfrm>
            <a:off x="3793063" y="1629825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“As soon as I hear an assignment, I write it down…it might be the only time I hear it.”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1" name="Google Shape;991;p37"/>
          <p:cNvSpPr txBox="1"/>
          <p:nvPr/>
        </p:nvSpPr>
        <p:spPr>
          <a:xfrm>
            <a:off x="2906088" y="3869326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Emphasized “Stanford” when calling her dad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2" name="Google Shape;992;p37"/>
          <p:cNvSpPr txBox="1"/>
          <p:nvPr/>
        </p:nvSpPr>
        <p:spPr>
          <a:xfrm>
            <a:off x="1361148" y="4515356"/>
            <a:ext cx="489900" cy="489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7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Wakes up at 7am</a:t>
            </a:r>
            <a:endParaRPr sz="7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3" name="Google Shape;993;p37"/>
          <p:cNvSpPr txBox="1"/>
          <p:nvPr/>
        </p:nvSpPr>
        <p:spPr>
          <a:xfrm>
            <a:off x="2034476" y="4120379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Menlo to get application practice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4" name="Google Shape;994;p37"/>
          <p:cNvSpPr txBox="1"/>
          <p:nvPr/>
        </p:nvSpPr>
        <p:spPr>
          <a:xfrm>
            <a:off x="1270550" y="3702649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Always uses flashcards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5" name="Google Shape;995;p37"/>
          <p:cNvSpPr txBox="1"/>
          <p:nvPr/>
        </p:nvSpPr>
        <p:spPr>
          <a:xfrm>
            <a:off x="3738588" y="41790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a writing tutor as a second teacher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6" name="Google Shape;996;p37"/>
          <p:cNvSpPr txBox="1"/>
          <p:nvPr/>
        </p:nvSpPr>
        <p:spPr>
          <a:xfrm>
            <a:off x="2094575" y="3289275"/>
            <a:ext cx="6963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 extra schoolwork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7" name="Google Shape;997;p37"/>
          <p:cNvSpPr txBox="1"/>
          <p:nvPr/>
        </p:nvSpPr>
        <p:spPr>
          <a:xfrm>
            <a:off x="3731325" y="3333982"/>
            <a:ext cx="696300" cy="694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summer college programs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8" name="Google Shape;998;p37"/>
          <p:cNvSpPr txBox="1"/>
          <p:nvPr/>
        </p:nvSpPr>
        <p:spPr>
          <a:xfrm>
            <a:off x="2866963" y="30194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Goes home whenever she can instead of staying on campus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99" name="Google Shape;999;p37"/>
          <p:cNvSpPr txBox="1"/>
          <p:nvPr/>
        </p:nvSpPr>
        <p:spPr>
          <a:xfrm>
            <a:off x="1224401" y="2873600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Takes pretty notes in her planner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0" name="Google Shape;1000;p37"/>
          <p:cNvSpPr txBox="1"/>
          <p:nvPr/>
        </p:nvSpPr>
        <p:spPr>
          <a:xfrm>
            <a:off x="6888600" y="1027725"/>
            <a:ext cx="57360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 is a high priority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1" name="Google Shape;1001;p37"/>
          <p:cNvSpPr txBox="1"/>
          <p:nvPr/>
        </p:nvSpPr>
        <p:spPr>
          <a:xfrm>
            <a:off x="7306275" y="279775"/>
            <a:ext cx="573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Athletics are motivating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2" name="Google Shape;1002;p37"/>
          <p:cNvSpPr txBox="1"/>
          <p:nvPr/>
        </p:nvSpPr>
        <p:spPr>
          <a:xfrm>
            <a:off x="5687200" y="1811013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Things are easy to remember if she has a “trick”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3" name="Google Shape;1003;p37"/>
          <p:cNvSpPr txBox="1"/>
          <p:nvPr/>
        </p:nvSpPr>
        <p:spPr>
          <a:xfrm>
            <a:off x="5959550" y="912125"/>
            <a:ext cx="696300" cy="69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all on her to manage her assignments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4" name="Google Shape;1004;p37"/>
          <p:cNvSpPr txBox="1"/>
          <p:nvPr/>
        </p:nvSpPr>
        <p:spPr>
          <a:xfrm>
            <a:off x="6560200" y="1760526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has two populations: “honors” and “riff raff”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5" name="Google Shape;1005;p37"/>
          <p:cNvSpPr txBox="1"/>
          <p:nvPr/>
        </p:nvSpPr>
        <p:spPr>
          <a:xfrm>
            <a:off x="7694950" y="956500"/>
            <a:ext cx="920700" cy="91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School- provided support is not effective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6" name="Google Shape;1006;p37"/>
          <p:cNvSpPr txBox="1"/>
          <p:nvPr/>
        </p:nvSpPr>
        <p:spPr>
          <a:xfrm>
            <a:off x="4804312" y="1697763"/>
            <a:ext cx="740700" cy="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Getting rid of AP is only for equity reasons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7" name="Google Shape;1007;p37"/>
          <p:cNvSpPr txBox="1"/>
          <p:nvPr/>
        </p:nvSpPr>
        <p:spPr>
          <a:xfrm>
            <a:off x="4973925" y="762650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 is more important to build a resume than to have fun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8" name="Google Shape;1008;p37"/>
          <p:cNvSpPr txBox="1"/>
          <p:nvPr/>
        </p:nvSpPr>
        <p:spPr>
          <a:xfrm>
            <a:off x="8314800" y="1936637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Peer tutors are not helpful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09" name="Google Shape;1009;p37"/>
          <p:cNvSpPr txBox="1"/>
          <p:nvPr/>
        </p:nvSpPr>
        <p:spPr>
          <a:xfrm>
            <a:off x="7510226" y="1961156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can’t get into an elite high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0" name="Google Shape;1010;p37"/>
          <p:cNvSpPr txBox="1"/>
          <p:nvPr/>
        </p:nvSpPr>
        <p:spPr>
          <a:xfrm>
            <a:off x="1199550" y="2019165"/>
            <a:ext cx="633000" cy="63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Motivation: “Getting into college.”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1" name="Google Shape;1011;p37"/>
          <p:cNvSpPr txBox="1"/>
          <p:nvPr/>
        </p:nvSpPr>
        <p:spPr>
          <a:xfrm>
            <a:off x="7439463" y="2830675"/>
            <a:ext cx="696300" cy="694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Proud of her school/life system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2" name="Google Shape;1012;p37"/>
          <p:cNvSpPr txBox="1"/>
          <p:nvPr/>
        </p:nvSpPr>
        <p:spPr>
          <a:xfrm>
            <a:off x="6546050" y="4269950"/>
            <a:ext cx="740700" cy="73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More comfortable sending kids to private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3" name="Google Shape;1013;p37"/>
          <p:cNvSpPr txBox="1"/>
          <p:nvPr/>
        </p:nvSpPr>
        <p:spPr>
          <a:xfrm>
            <a:off x="6575475" y="3203750"/>
            <a:ext cx="730800" cy="72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confident in her ability  to be a college athlete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7368788" y="3642398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Scared and unsafe at her high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5" name="Google Shape;1015;p37"/>
          <p:cNvSpPr txBox="1"/>
          <p:nvPr/>
        </p:nvSpPr>
        <p:spPr>
          <a:xfrm>
            <a:off x="4815850" y="4457950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Strong desire to get into a good college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6" name="Google Shape;1016;p37"/>
          <p:cNvSpPr txBox="1"/>
          <p:nvPr/>
        </p:nvSpPr>
        <p:spPr>
          <a:xfrm>
            <a:off x="5516050" y="3864875"/>
            <a:ext cx="920700" cy="91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Underprepared for the transition to high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7" name="Google Shape;1017;p37"/>
          <p:cNvSpPr txBox="1"/>
          <p:nvPr/>
        </p:nvSpPr>
        <p:spPr>
          <a:xfrm>
            <a:off x="4699375" y="2843688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Stressed about missing an announcement in class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8" name="Google Shape;1018;p37"/>
          <p:cNvSpPr txBox="1"/>
          <p:nvPr/>
        </p:nvSpPr>
        <p:spPr>
          <a:xfrm>
            <a:off x="5729300" y="3057525"/>
            <a:ext cx="696300" cy="695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Unnoticed in larger classrooms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19" name="Google Shape;1019;p37"/>
          <p:cNvSpPr txBox="1"/>
          <p:nvPr/>
        </p:nvSpPr>
        <p:spPr>
          <a:xfrm>
            <a:off x="8334525" y="328010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Doubtful of her school’s equity efforts (misguided)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0" name="Google Shape;1020;p37"/>
          <p:cNvSpPr txBox="1"/>
          <p:nvPr/>
        </p:nvSpPr>
        <p:spPr>
          <a:xfrm>
            <a:off x="4688351" y="37562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Worried about reliability of physical notes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1" name="Google Shape;1021;p37"/>
          <p:cNvSpPr txBox="1"/>
          <p:nvPr/>
        </p:nvSpPr>
        <p:spPr>
          <a:xfrm>
            <a:off x="202638" y="3223250"/>
            <a:ext cx="844500" cy="843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Chose to interview with us instead of coaching volleyball practice (used a freebee)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2" name="Google Shape;1022;p37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/>
        </p:nvSpPr>
        <p:spPr>
          <a:xfrm>
            <a:off x="1013925" y="906600"/>
            <a:ext cx="1020600" cy="1018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her school’s “Life Skills” curriculum: “it’s a solid curriculum…in the perfect world…but, like, the guy behind me in ethnic studies was vaping on me.”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8" name="Google Shape;1028;p38"/>
          <p:cNvSpPr txBox="1"/>
          <p:nvPr/>
        </p:nvSpPr>
        <p:spPr>
          <a:xfrm>
            <a:off x="1412050" y="132700"/>
            <a:ext cx="6963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“Not all teachers post their assignments on Canvas.”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9" name="Google Shape;1029;p38"/>
          <p:cNvSpPr txBox="1"/>
          <p:nvPr/>
        </p:nvSpPr>
        <p:spPr>
          <a:xfrm>
            <a:off x="2051325" y="1970250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eat lunch”, does homework instead and drinks coffee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0" name="Google Shape;1030;p38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031" name="Google Shape;1031;p38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38"/>
          <p:cNvCxnSpPr>
            <a:stCxn id="1033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p38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035" name="Google Shape;1035;p38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1036" name="Google Shape;1036;p38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4" name="Google Shape;1044;p38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1045" name="Google Shape;1045;p38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38"/>
          <p:cNvGrpSpPr/>
          <p:nvPr/>
        </p:nvGrpSpPr>
        <p:grpSpPr>
          <a:xfrm>
            <a:off x="410456" y="4227902"/>
            <a:ext cx="730816" cy="631686"/>
            <a:chOff x="1490050" y="3805975"/>
            <a:chExt cx="491900" cy="482350"/>
          </a:xfrm>
        </p:grpSpPr>
        <p:sp>
          <p:nvSpPr>
            <p:cNvPr id="1048" name="Google Shape;1048;p38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52" name="Google Shape;1052;p38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3" name="Google Shape;1033;p38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Sasha</a:t>
            </a:r>
            <a:endParaRPr/>
          </a:p>
        </p:txBody>
      </p:sp>
      <p:sp>
        <p:nvSpPr>
          <p:cNvPr id="1053" name="Google Shape;1053;p38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4" name="Google Shape;1054;p38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5" name="Google Shape;1055;p38"/>
          <p:cNvSpPr txBox="1"/>
          <p:nvPr/>
        </p:nvSpPr>
        <p:spPr>
          <a:xfrm>
            <a:off x="2122051" y="947876"/>
            <a:ext cx="920700" cy="919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Coaching volleyball is less work than playing. “I’m making bank and I have something to put on a resume.”</a:t>
            </a:r>
            <a:endParaRPr sz="6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6" name="Google Shape;1056;p38"/>
          <p:cNvSpPr txBox="1"/>
          <p:nvPr/>
        </p:nvSpPr>
        <p:spPr>
          <a:xfrm>
            <a:off x="134088" y="1765613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Her school has fights, and the fire alarm gets pulled 2+ times/week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7" name="Google Shape;1057;p38"/>
          <p:cNvSpPr txBox="1"/>
          <p:nvPr/>
        </p:nvSpPr>
        <p:spPr>
          <a:xfrm>
            <a:off x="338100" y="1057425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“Math is really hard for me.”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8" name="Google Shape;1058;p38"/>
          <p:cNvSpPr txBox="1"/>
          <p:nvPr/>
        </p:nvSpPr>
        <p:spPr>
          <a:xfrm>
            <a:off x="3172950" y="1557458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Wants to study English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59" name="Google Shape;1059;p38"/>
          <p:cNvSpPr txBox="1"/>
          <p:nvPr/>
        </p:nvSpPr>
        <p:spPr>
          <a:xfrm>
            <a:off x="3360375" y="700427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has lots of tutors, </a:t>
            </a:r>
            <a:r>
              <a:rPr lang="en" sz="7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“I’m not academically challenged, I’m just devoted.”</a:t>
            </a:r>
            <a:endParaRPr sz="7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0" name="Google Shape;1060;p38"/>
          <p:cNvSpPr txBox="1"/>
          <p:nvPr/>
        </p:nvSpPr>
        <p:spPr>
          <a:xfrm>
            <a:off x="2962697" y="2113734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has an immigrant parent</a:t>
            </a:r>
            <a:endParaRPr sz="7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1" name="Google Shape;1061;p38"/>
          <p:cNvSpPr txBox="1"/>
          <p:nvPr/>
        </p:nvSpPr>
        <p:spPr>
          <a:xfrm>
            <a:off x="3793063" y="1629825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“As soon as I hear an assignment, I write it down…it might be the only time I hear it.”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2" name="Google Shape;1062;p38"/>
          <p:cNvSpPr txBox="1"/>
          <p:nvPr/>
        </p:nvSpPr>
        <p:spPr>
          <a:xfrm>
            <a:off x="2906088" y="3869326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Emphasized “Stanford” when calling her dad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3" name="Google Shape;1063;p38"/>
          <p:cNvSpPr txBox="1"/>
          <p:nvPr/>
        </p:nvSpPr>
        <p:spPr>
          <a:xfrm>
            <a:off x="1361148" y="4515356"/>
            <a:ext cx="489900" cy="489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7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Wakes up at 7am</a:t>
            </a:r>
            <a:endParaRPr sz="7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4" name="Google Shape;1064;p38"/>
          <p:cNvSpPr txBox="1"/>
          <p:nvPr/>
        </p:nvSpPr>
        <p:spPr>
          <a:xfrm>
            <a:off x="2034476" y="4120379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Menlo to get application practice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5" name="Google Shape;1065;p38"/>
          <p:cNvSpPr txBox="1"/>
          <p:nvPr/>
        </p:nvSpPr>
        <p:spPr>
          <a:xfrm>
            <a:off x="1270550" y="3702649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Always uses flashcards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6" name="Google Shape;1066;p38"/>
          <p:cNvSpPr txBox="1"/>
          <p:nvPr/>
        </p:nvSpPr>
        <p:spPr>
          <a:xfrm>
            <a:off x="3738588" y="41790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a writing tutor as a second teacher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7" name="Google Shape;1067;p38"/>
          <p:cNvSpPr txBox="1"/>
          <p:nvPr/>
        </p:nvSpPr>
        <p:spPr>
          <a:xfrm>
            <a:off x="2094575" y="3289275"/>
            <a:ext cx="6963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 extra schoolwork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8" name="Google Shape;1068;p38"/>
          <p:cNvSpPr txBox="1"/>
          <p:nvPr/>
        </p:nvSpPr>
        <p:spPr>
          <a:xfrm>
            <a:off x="3731325" y="3333982"/>
            <a:ext cx="696300" cy="694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summer college programs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69" name="Google Shape;1069;p38"/>
          <p:cNvSpPr txBox="1"/>
          <p:nvPr/>
        </p:nvSpPr>
        <p:spPr>
          <a:xfrm>
            <a:off x="2866963" y="30194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Goes home whenever she can instead of staying on campus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0" name="Google Shape;1070;p38"/>
          <p:cNvSpPr txBox="1"/>
          <p:nvPr/>
        </p:nvSpPr>
        <p:spPr>
          <a:xfrm>
            <a:off x="1224401" y="2873600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Takes pretty notes in her planner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1" name="Google Shape;1071;p38"/>
          <p:cNvSpPr txBox="1"/>
          <p:nvPr/>
        </p:nvSpPr>
        <p:spPr>
          <a:xfrm>
            <a:off x="6888600" y="1027725"/>
            <a:ext cx="57360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 is a high priority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2" name="Google Shape;1072;p38"/>
          <p:cNvSpPr txBox="1"/>
          <p:nvPr/>
        </p:nvSpPr>
        <p:spPr>
          <a:xfrm>
            <a:off x="7306275" y="279775"/>
            <a:ext cx="573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Athletics are motivating</a:t>
            </a:r>
            <a:endParaRPr sz="6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3" name="Google Shape;1073;p38"/>
          <p:cNvSpPr txBox="1"/>
          <p:nvPr/>
        </p:nvSpPr>
        <p:spPr>
          <a:xfrm>
            <a:off x="5687200" y="1811013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Things are easy to remember if she has a “trick”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4" name="Google Shape;1074;p38"/>
          <p:cNvSpPr txBox="1"/>
          <p:nvPr/>
        </p:nvSpPr>
        <p:spPr>
          <a:xfrm>
            <a:off x="5959550" y="912125"/>
            <a:ext cx="696300" cy="69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all on her to manage her assignments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5" name="Google Shape;1075;p38"/>
          <p:cNvSpPr txBox="1"/>
          <p:nvPr/>
        </p:nvSpPr>
        <p:spPr>
          <a:xfrm>
            <a:off x="6560200" y="1760526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has two populations: “honors” and “riff raff”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6" name="Google Shape;1076;p38"/>
          <p:cNvSpPr txBox="1"/>
          <p:nvPr/>
        </p:nvSpPr>
        <p:spPr>
          <a:xfrm>
            <a:off x="7694950" y="956500"/>
            <a:ext cx="920700" cy="91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School- provided support is not effective</a:t>
            </a:r>
            <a:endParaRPr b="1"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7" name="Google Shape;1077;p38"/>
          <p:cNvSpPr txBox="1"/>
          <p:nvPr/>
        </p:nvSpPr>
        <p:spPr>
          <a:xfrm>
            <a:off x="4804312" y="1697763"/>
            <a:ext cx="740700" cy="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Getting rid of AP is only for equity reasons</a:t>
            </a:r>
            <a:endParaRPr sz="10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8" name="Google Shape;1078;p38"/>
          <p:cNvSpPr txBox="1"/>
          <p:nvPr/>
        </p:nvSpPr>
        <p:spPr>
          <a:xfrm>
            <a:off x="4973925" y="762650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It is more important to build a resume than to have fun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79" name="Google Shape;1079;p38"/>
          <p:cNvSpPr txBox="1"/>
          <p:nvPr/>
        </p:nvSpPr>
        <p:spPr>
          <a:xfrm>
            <a:off x="8314800" y="1936637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Peer tutors are not helpful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0" name="Google Shape;1080;p38"/>
          <p:cNvSpPr txBox="1"/>
          <p:nvPr/>
        </p:nvSpPr>
        <p:spPr>
          <a:xfrm>
            <a:off x="7510226" y="1961156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can’t get into an elite high school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1" name="Google Shape;1081;p38"/>
          <p:cNvSpPr txBox="1"/>
          <p:nvPr/>
        </p:nvSpPr>
        <p:spPr>
          <a:xfrm>
            <a:off x="1199550" y="2019165"/>
            <a:ext cx="633000" cy="63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Motivation: “Getting into college.”</a:t>
            </a:r>
            <a:endParaRPr b="1"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2" name="Google Shape;1082;p38"/>
          <p:cNvSpPr txBox="1"/>
          <p:nvPr/>
        </p:nvSpPr>
        <p:spPr>
          <a:xfrm>
            <a:off x="7439463" y="2830675"/>
            <a:ext cx="696300" cy="694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Proud of her school/life system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3" name="Google Shape;1083;p38"/>
          <p:cNvSpPr txBox="1"/>
          <p:nvPr/>
        </p:nvSpPr>
        <p:spPr>
          <a:xfrm>
            <a:off x="6546050" y="4269950"/>
            <a:ext cx="740700" cy="73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More comfortable sending kids to private school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4" name="Google Shape;1084;p38"/>
          <p:cNvSpPr txBox="1"/>
          <p:nvPr/>
        </p:nvSpPr>
        <p:spPr>
          <a:xfrm>
            <a:off x="6575475" y="3203750"/>
            <a:ext cx="730800" cy="72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confident in her ability  to be a college athlete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5" name="Google Shape;1085;p38"/>
          <p:cNvSpPr txBox="1"/>
          <p:nvPr/>
        </p:nvSpPr>
        <p:spPr>
          <a:xfrm>
            <a:off x="7368788" y="3642398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Scared and unsafe at her high school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6" name="Google Shape;1086;p38"/>
          <p:cNvSpPr txBox="1"/>
          <p:nvPr/>
        </p:nvSpPr>
        <p:spPr>
          <a:xfrm>
            <a:off x="4815850" y="4457950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Strong desire to get into a good college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7" name="Google Shape;1087;p38"/>
          <p:cNvSpPr txBox="1"/>
          <p:nvPr/>
        </p:nvSpPr>
        <p:spPr>
          <a:xfrm>
            <a:off x="5516050" y="3864875"/>
            <a:ext cx="920700" cy="91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Underprepared for the transition to high school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8" name="Google Shape;1088;p38"/>
          <p:cNvSpPr txBox="1"/>
          <p:nvPr/>
        </p:nvSpPr>
        <p:spPr>
          <a:xfrm>
            <a:off x="4699375" y="2843688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Stressed about missing an announcement in class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89" name="Google Shape;1089;p38"/>
          <p:cNvSpPr txBox="1"/>
          <p:nvPr/>
        </p:nvSpPr>
        <p:spPr>
          <a:xfrm>
            <a:off x="5729300" y="3057525"/>
            <a:ext cx="696300" cy="695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Unnoticed in larger classrooms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0" name="Google Shape;1090;p38"/>
          <p:cNvSpPr txBox="1"/>
          <p:nvPr/>
        </p:nvSpPr>
        <p:spPr>
          <a:xfrm>
            <a:off x="8334525" y="328010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Doubtful of her school’s equity efforts (misguided)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1" name="Google Shape;1091;p38"/>
          <p:cNvSpPr txBox="1"/>
          <p:nvPr/>
        </p:nvSpPr>
        <p:spPr>
          <a:xfrm>
            <a:off x="4688351" y="37562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Worried about reliability of physical notes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2" name="Google Shape;1092;p38"/>
          <p:cNvSpPr txBox="1"/>
          <p:nvPr/>
        </p:nvSpPr>
        <p:spPr>
          <a:xfrm>
            <a:off x="202638" y="3223250"/>
            <a:ext cx="844500" cy="843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Chose to interview with us instead of coaching volleyball practice (used a freebee)</a:t>
            </a:r>
            <a:endParaRPr sz="6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3" name="Google Shape;1093;p38"/>
          <p:cNvSpPr/>
          <p:nvPr/>
        </p:nvSpPr>
        <p:spPr>
          <a:xfrm>
            <a:off x="1190000" y="2027900"/>
            <a:ext cx="633000" cy="6249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4" name="Google Shape;1094;p38"/>
          <p:cNvSpPr/>
          <p:nvPr/>
        </p:nvSpPr>
        <p:spPr>
          <a:xfrm>
            <a:off x="3795525" y="1640902"/>
            <a:ext cx="696300" cy="6873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5" name="Google Shape;1095;p38"/>
          <p:cNvSpPr/>
          <p:nvPr/>
        </p:nvSpPr>
        <p:spPr>
          <a:xfrm>
            <a:off x="6888600" y="1046400"/>
            <a:ext cx="573600" cy="572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6" name="Google Shape;1096;p38"/>
          <p:cNvSpPr/>
          <p:nvPr/>
        </p:nvSpPr>
        <p:spPr>
          <a:xfrm>
            <a:off x="7380800" y="3643450"/>
            <a:ext cx="633000" cy="624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7" name="Google Shape;1097;p38"/>
          <p:cNvSpPr/>
          <p:nvPr/>
        </p:nvSpPr>
        <p:spPr>
          <a:xfrm>
            <a:off x="3755850" y="4200077"/>
            <a:ext cx="696300" cy="68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8" name="Google Shape;1098;p38"/>
          <p:cNvSpPr/>
          <p:nvPr/>
        </p:nvSpPr>
        <p:spPr>
          <a:xfrm>
            <a:off x="7694950" y="973325"/>
            <a:ext cx="920700" cy="919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9" name="Google Shape;1099;p38"/>
          <p:cNvSpPr/>
          <p:nvPr/>
        </p:nvSpPr>
        <p:spPr>
          <a:xfrm>
            <a:off x="2884225" y="3031202"/>
            <a:ext cx="696300" cy="68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00" name="Google Shape;1100;p38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9"/>
          <p:cNvSpPr txBox="1"/>
          <p:nvPr/>
        </p:nvSpPr>
        <p:spPr>
          <a:xfrm>
            <a:off x="3822150" y="3251315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Asks his mom’s advice for most things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06" name="Google Shape;1106;p39"/>
          <p:cNvSpPr txBox="1"/>
          <p:nvPr/>
        </p:nvSpPr>
        <p:spPr>
          <a:xfrm>
            <a:off x="1936525" y="762075"/>
            <a:ext cx="1020600" cy="1018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was having trouble with a lot of people in the school and a lot of people out of school, and it got brought into school.”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07" name="Google Shape;1107;p39"/>
          <p:cNvSpPr txBox="1"/>
          <p:nvPr/>
        </p:nvSpPr>
        <p:spPr>
          <a:xfrm>
            <a:off x="1109412" y="1192888"/>
            <a:ext cx="6963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talk to anyone about [learning material]”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08" name="Google Shape;1108;p39"/>
          <p:cNvSpPr txBox="1"/>
          <p:nvPr/>
        </p:nvSpPr>
        <p:spPr>
          <a:xfrm>
            <a:off x="1552675" y="195156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“[My mom] didn’t tell me [about online school] until a couple days before school.”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09" name="Google Shape;1109;p39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10" name="Google Shape;1110;p39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39"/>
          <p:cNvCxnSpPr>
            <a:stCxn id="1112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39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114" name="Google Shape;1114;p39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1115" name="Google Shape;1115;p39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8" name="Google Shape;1118;p39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9" name="Google Shape;1119;p39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0" name="Google Shape;1120;p39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1" name="Google Shape;1121;p39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2" name="Google Shape;1122;p39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23" name="Google Shape;1123;p39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1124" name="Google Shape;1124;p39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39"/>
          <p:cNvGrpSpPr/>
          <p:nvPr/>
        </p:nvGrpSpPr>
        <p:grpSpPr>
          <a:xfrm>
            <a:off x="410456" y="4227902"/>
            <a:ext cx="730816" cy="631686"/>
            <a:chOff x="1490050" y="3805975"/>
            <a:chExt cx="491900" cy="482350"/>
          </a:xfrm>
        </p:grpSpPr>
        <p:sp>
          <p:nvSpPr>
            <p:cNvPr id="1127" name="Google Shape;1127;p39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31" name="Google Shape;1131;p39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2" name="Google Shape;1112;p39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Anwar</a:t>
            </a:r>
            <a:endParaRPr/>
          </a:p>
        </p:txBody>
      </p:sp>
      <p:sp>
        <p:nvSpPr>
          <p:cNvPr id="1132" name="Google Shape;1132;p39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3" name="Google Shape;1133;p39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4" name="Google Shape;1134;p39"/>
          <p:cNvSpPr txBox="1"/>
          <p:nvPr/>
        </p:nvSpPr>
        <p:spPr>
          <a:xfrm>
            <a:off x="3298814" y="735513"/>
            <a:ext cx="920700" cy="919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have uncles/aunts that went or didn’t, and if they did go to college, they went late.”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5" name="Google Shape;1135;p39"/>
          <p:cNvSpPr txBox="1"/>
          <p:nvPr/>
        </p:nvSpPr>
        <p:spPr>
          <a:xfrm>
            <a:off x="134063" y="1118938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really want to go to college, but my mom and dad said that if whatever I want to do takes me to college, I have to go to college.”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6" name="Google Shape;1136;p39"/>
          <p:cNvSpPr txBox="1"/>
          <p:nvPr/>
        </p:nvSpPr>
        <p:spPr>
          <a:xfrm>
            <a:off x="1350850" y="572696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Goal: a job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7" name="Google Shape;1137;p39"/>
          <p:cNvSpPr txBox="1"/>
          <p:nvPr/>
        </p:nvSpPr>
        <p:spPr>
          <a:xfrm>
            <a:off x="2602388" y="1850600"/>
            <a:ext cx="825300" cy="824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800">
                <a:latin typeface="Didact Gothic"/>
                <a:ea typeface="Didact Gothic"/>
                <a:cs typeface="Didact Gothic"/>
                <a:sym typeface="Didact Gothic"/>
              </a:rPr>
              <a:t>“I need to keep my grades up…so that they can accept my transfer back”</a:t>
            </a:r>
            <a:endParaRPr sz="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8" name="Google Shape;1138;p39"/>
          <p:cNvSpPr txBox="1"/>
          <p:nvPr/>
        </p:nvSpPr>
        <p:spPr>
          <a:xfrm>
            <a:off x="3407303" y="4055785"/>
            <a:ext cx="825300" cy="8235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 washed to raise money to get more into tattooing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39" name="Google Shape;1139;p39"/>
          <p:cNvSpPr txBox="1"/>
          <p:nvPr/>
        </p:nvSpPr>
        <p:spPr>
          <a:xfrm>
            <a:off x="3629038" y="1720775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remember things pretty often…I still try to do it.”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0" name="Google Shape;1140;p39"/>
          <p:cNvSpPr txBox="1"/>
          <p:nvPr/>
        </p:nvSpPr>
        <p:spPr>
          <a:xfrm>
            <a:off x="230098" y="3827831"/>
            <a:ext cx="489900" cy="489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Going out with friends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1" name="Google Shape;1141;p39"/>
          <p:cNvSpPr txBox="1"/>
          <p:nvPr/>
        </p:nvSpPr>
        <p:spPr>
          <a:xfrm>
            <a:off x="134075" y="2108689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Family in trade jobs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2" name="Google Shape;1142;p39"/>
          <p:cNvSpPr txBox="1"/>
          <p:nvPr/>
        </p:nvSpPr>
        <p:spPr>
          <a:xfrm>
            <a:off x="2210843" y="4059742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Completes homeworks in the form of “TODO”s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3" name="Google Shape;1143;p39"/>
          <p:cNvSpPr txBox="1"/>
          <p:nvPr/>
        </p:nvSpPr>
        <p:spPr>
          <a:xfrm>
            <a:off x="2149752" y="3028467"/>
            <a:ext cx="825300" cy="8235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Gets extra practice problems from his teacher (not a typical offering)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4" name="Google Shape;1144;p39"/>
          <p:cNvSpPr txBox="1"/>
          <p:nvPr/>
        </p:nvSpPr>
        <p:spPr>
          <a:xfrm>
            <a:off x="3083104" y="3252648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Practices </a:t>
            </a: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tattooing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5" name="Google Shape;1145;p39"/>
          <p:cNvSpPr txBox="1"/>
          <p:nvPr/>
        </p:nvSpPr>
        <p:spPr>
          <a:xfrm>
            <a:off x="1298629" y="4375007"/>
            <a:ext cx="696300" cy="694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Repeatedly rereads notes to study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6" name="Google Shape;1146;p39"/>
          <p:cNvSpPr txBox="1"/>
          <p:nvPr/>
        </p:nvSpPr>
        <p:spPr>
          <a:xfrm>
            <a:off x="1137058" y="28737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emailing to get back to in-person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7" name="Google Shape;1147;p39"/>
          <p:cNvSpPr txBox="1"/>
          <p:nvPr/>
        </p:nvSpPr>
        <p:spPr>
          <a:xfrm>
            <a:off x="134089" y="2909937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Writes down class times and sets alarms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8" name="Google Shape;1148;p39"/>
          <p:cNvSpPr txBox="1"/>
          <p:nvPr/>
        </p:nvSpPr>
        <p:spPr>
          <a:xfrm>
            <a:off x="7510225" y="238950"/>
            <a:ext cx="5736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is a means to an end but not </a:t>
            </a: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enjoyable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49" name="Google Shape;1149;p39"/>
          <p:cNvSpPr txBox="1"/>
          <p:nvPr/>
        </p:nvSpPr>
        <p:spPr>
          <a:xfrm>
            <a:off x="6627338" y="1061950"/>
            <a:ext cx="6963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has to earn his way back into in-person school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0" name="Google Shape;1150;p39"/>
          <p:cNvSpPr txBox="1"/>
          <p:nvPr/>
        </p:nvSpPr>
        <p:spPr>
          <a:xfrm>
            <a:off x="4664300" y="856513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would explore things outside high school if he could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1" name="Google Shape;1151;p39"/>
          <p:cNvSpPr txBox="1"/>
          <p:nvPr/>
        </p:nvSpPr>
        <p:spPr>
          <a:xfrm>
            <a:off x="5763875" y="871200"/>
            <a:ext cx="696300" cy="69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was left out of the decision to do online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2" name="Google Shape;1152;p39"/>
          <p:cNvSpPr txBox="1"/>
          <p:nvPr/>
        </p:nvSpPr>
        <p:spPr>
          <a:xfrm>
            <a:off x="8218650" y="965938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Virtual school times are weird, but not having to commute is great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3" name="Google Shape;1153;p39"/>
          <p:cNvSpPr txBox="1"/>
          <p:nvPr/>
        </p:nvSpPr>
        <p:spPr>
          <a:xfrm>
            <a:off x="4669238" y="1705987"/>
            <a:ext cx="920700" cy="91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864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Planning ahead for things that might not happen is a waste of time</a:t>
            </a:r>
            <a:endParaRPr sz="864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4" name="Google Shape;1154;p39"/>
          <p:cNvSpPr txBox="1"/>
          <p:nvPr/>
        </p:nvSpPr>
        <p:spPr>
          <a:xfrm>
            <a:off x="8154637" y="1955975"/>
            <a:ext cx="740700" cy="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 is for moments of struggle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5" name="Google Shape;1155;p39"/>
          <p:cNvSpPr txBox="1"/>
          <p:nvPr/>
        </p:nvSpPr>
        <p:spPr>
          <a:xfrm>
            <a:off x="5837075" y="1844313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 may or may not be the right path for him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6" name="Google Shape;1156;p39"/>
          <p:cNvSpPr txBox="1"/>
          <p:nvPr/>
        </p:nvSpPr>
        <p:spPr>
          <a:xfrm>
            <a:off x="6909500" y="1984562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Videos are the best method of instruction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7" name="Google Shape;1157;p39"/>
          <p:cNvSpPr txBox="1"/>
          <p:nvPr/>
        </p:nvSpPr>
        <p:spPr>
          <a:xfrm>
            <a:off x="7454638" y="1224406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Sometimes studying works and sometimes it doesn’t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8" name="Google Shape;1158;p39"/>
          <p:cNvSpPr txBox="1"/>
          <p:nvPr/>
        </p:nvSpPr>
        <p:spPr>
          <a:xfrm>
            <a:off x="771825" y="2037428"/>
            <a:ext cx="633000" cy="63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can’t fully get into tattoo school yet.”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59" name="Google Shape;1159;p39"/>
          <p:cNvSpPr txBox="1"/>
          <p:nvPr/>
        </p:nvSpPr>
        <p:spPr>
          <a:xfrm>
            <a:off x="7615638" y="3364950"/>
            <a:ext cx="696300" cy="694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Confused by written instructions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0" name="Google Shape;1160;p39"/>
          <p:cNvSpPr txBox="1"/>
          <p:nvPr/>
        </p:nvSpPr>
        <p:spPr>
          <a:xfrm>
            <a:off x="5724325" y="4097775"/>
            <a:ext cx="740700" cy="73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Calm when doing breathing exercises or listening to music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1" name="Google Shape;1161;p39"/>
          <p:cNvSpPr txBox="1"/>
          <p:nvPr/>
        </p:nvSpPr>
        <p:spPr>
          <a:xfrm>
            <a:off x="8385100" y="2862025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Socially isolated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2" name="Google Shape;1162;p39"/>
          <p:cNvSpPr txBox="1"/>
          <p:nvPr/>
        </p:nvSpPr>
        <p:spPr>
          <a:xfrm>
            <a:off x="4754663" y="2884273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Eager to be back in person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3" name="Google Shape;1163;p39"/>
          <p:cNvSpPr txBox="1"/>
          <p:nvPr/>
        </p:nvSpPr>
        <p:spPr>
          <a:xfrm>
            <a:off x="4809975" y="4422775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Distant from friends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4" name="Google Shape;1164;p39"/>
          <p:cNvSpPr txBox="1"/>
          <p:nvPr/>
        </p:nvSpPr>
        <p:spPr>
          <a:xfrm>
            <a:off x="5687200" y="2945838"/>
            <a:ext cx="920700" cy="91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Supported by his parents in whatever he decides to do after high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5" name="Google Shape;1165;p39"/>
          <p:cNvSpPr txBox="1"/>
          <p:nvPr/>
        </p:nvSpPr>
        <p:spPr>
          <a:xfrm>
            <a:off x="4704225" y="3550013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Caught off guard by being enrolled in online school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6" name="Google Shape;1166;p39"/>
          <p:cNvSpPr txBox="1"/>
          <p:nvPr/>
        </p:nvSpPr>
        <p:spPr>
          <a:xfrm>
            <a:off x="7340437" y="4292150"/>
            <a:ext cx="696300" cy="695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In-person school is tiring but more fun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7" name="Google Shape;1167;p39"/>
          <p:cNvSpPr txBox="1"/>
          <p:nvPr/>
        </p:nvSpPr>
        <p:spPr>
          <a:xfrm>
            <a:off x="6811700" y="304065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Motivated by failure to seek extra help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8" name="Google Shape;1168;p39"/>
          <p:cNvSpPr txBox="1"/>
          <p:nvPr/>
        </p:nvSpPr>
        <p:spPr>
          <a:xfrm>
            <a:off x="6599726" y="40082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Guided by his mom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9" name="Google Shape;1169;p39"/>
          <p:cNvSpPr txBox="1"/>
          <p:nvPr/>
        </p:nvSpPr>
        <p:spPr>
          <a:xfrm>
            <a:off x="1402315" y="3702687"/>
            <a:ext cx="573600" cy="5727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Kicked out of his school for fighting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0" name="Google Shape;1170;p39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0"/>
          <p:cNvSpPr txBox="1"/>
          <p:nvPr/>
        </p:nvSpPr>
        <p:spPr>
          <a:xfrm>
            <a:off x="3822150" y="3251315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Asks his mom’s advice for most things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6" name="Google Shape;1176;p40"/>
          <p:cNvSpPr txBox="1"/>
          <p:nvPr/>
        </p:nvSpPr>
        <p:spPr>
          <a:xfrm>
            <a:off x="1936525" y="762075"/>
            <a:ext cx="1020600" cy="1018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was having trouble with a lot of people in the school and a lot of people out of school, and it got brought into school.”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7" name="Google Shape;1177;p40"/>
          <p:cNvSpPr txBox="1"/>
          <p:nvPr/>
        </p:nvSpPr>
        <p:spPr>
          <a:xfrm>
            <a:off x="1109412" y="1192888"/>
            <a:ext cx="6963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talk to anyone about [learning material]”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8" name="Google Shape;1178;p40"/>
          <p:cNvSpPr txBox="1"/>
          <p:nvPr/>
        </p:nvSpPr>
        <p:spPr>
          <a:xfrm>
            <a:off x="1552675" y="195156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“[My mom] didn’t tell me [about online school] until a couple days before school.”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79" name="Google Shape;1179;p40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180" name="Google Shape;1180;p40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40"/>
          <p:cNvCxnSpPr>
            <a:stCxn id="1182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40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184" name="Google Shape;1184;p40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1185" name="Google Shape;1185;p40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93" name="Google Shape;1193;p40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1194" name="Google Shape;1194;p40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40"/>
          <p:cNvGrpSpPr/>
          <p:nvPr/>
        </p:nvGrpSpPr>
        <p:grpSpPr>
          <a:xfrm>
            <a:off x="410456" y="4227902"/>
            <a:ext cx="730816" cy="631686"/>
            <a:chOff x="1490050" y="3805975"/>
            <a:chExt cx="491900" cy="482350"/>
          </a:xfrm>
        </p:grpSpPr>
        <p:sp>
          <p:nvSpPr>
            <p:cNvPr id="1197" name="Google Shape;1197;p40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01" name="Google Shape;1201;p40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82" name="Google Shape;1182;p40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Anwar</a:t>
            </a:r>
            <a:endParaRPr/>
          </a:p>
        </p:txBody>
      </p:sp>
      <p:sp>
        <p:nvSpPr>
          <p:cNvPr id="1202" name="Google Shape;1202;p40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3" name="Google Shape;1203;p40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4" name="Google Shape;1204;p40"/>
          <p:cNvSpPr txBox="1"/>
          <p:nvPr/>
        </p:nvSpPr>
        <p:spPr>
          <a:xfrm>
            <a:off x="3298814" y="735513"/>
            <a:ext cx="920700" cy="919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have uncles/aunts that went or didn’t, and if they did go to college, they went late.”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5" name="Google Shape;1205;p40"/>
          <p:cNvSpPr txBox="1"/>
          <p:nvPr/>
        </p:nvSpPr>
        <p:spPr>
          <a:xfrm>
            <a:off x="134063" y="1118938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really want to go to college, but my mom and dad said that if whatever I want to do takes me to college, I have to go to college.”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6" name="Google Shape;1206;p40"/>
          <p:cNvSpPr txBox="1"/>
          <p:nvPr/>
        </p:nvSpPr>
        <p:spPr>
          <a:xfrm>
            <a:off x="1350850" y="572696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Goal: a job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7" name="Google Shape;1207;p40"/>
          <p:cNvSpPr txBox="1"/>
          <p:nvPr/>
        </p:nvSpPr>
        <p:spPr>
          <a:xfrm>
            <a:off x="2602388" y="1850600"/>
            <a:ext cx="825300" cy="824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need to keep my grades up…so that they can accept my transfer back”</a:t>
            </a:r>
            <a:endParaRPr sz="6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8" name="Google Shape;1208;p40"/>
          <p:cNvSpPr txBox="1"/>
          <p:nvPr/>
        </p:nvSpPr>
        <p:spPr>
          <a:xfrm>
            <a:off x="3407303" y="4055785"/>
            <a:ext cx="825300" cy="8235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 washed to raise money to get more into tattooing</a:t>
            </a:r>
            <a:endParaRPr sz="9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09" name="Google Shape;1209;p40"/>
          <p:cNvSpPr txBox="1"/>
          <p:nvPr/>
        </p:nvSpPr>
        <p:spPr>
          <a:xfrm>
            <a:off x="3629038" y="1720775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don’t remember things pretty often…I still try to do it.”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0" name="Google Shape;1210;p40"/>
          <p:cNvSpPr txBox="1"/>
          <p:nvPr/>
        </p:nvSpPr>
        <p:spPr>
          <a:xfrm>
            <a:off x="230098" y="3827831"/>
            <a:ext cx="489900" cy="489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Going out with friends</a:t>
            </a:r>
            <a:endParaRPr sz="6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1" name="Google Shape;1211;p40"/>
          <p:cNvSpPr txBox="1"/>
          <p:nvPr/>
        </p:nvSpPr>
        <p:spPr>
          <a:xfrm>
            <a:off x="134075" y="2108689"/>
            <a:ext cx="489900" cy="48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Family in trade jobs</a:t>
            </a:r>
            <a:endParaRPr sz="7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2" name="Google Shape;1212;p40"/>
          <p:cNvSpPr txBox="1"/>
          <p:nvPr/>
        </p:nvSpPr>
        <p:spPr>
          <a:xfrm>
            <a:off x="2210843" y="4059742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Completes homeworks in the form of “TODO”s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3" name="Google Shape;1213;p40"/>
          <p:cNvSpPr txBox="1"/>
          <p:nvPr/>
        </p:nvSpPr>
        <p:spPr>
          <a:xfrm>
            <a:off x="2149752" y="3028467"/>
            <a:ext cx="825300" cy="8235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Gets extra practice problems from his teacher (not a typical offering)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4" name="Google Shape;1214;p40"/>
          <p:cNvSpPr txBox="1"/>
          <p:nvPr/>
        </p:nvSpPr>
        <p:spPr>
          <a:xfrm>
            <a:off x="3083104" y="3252648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Practices tattooing</a:t>
            </a:r>
            <a:endParaRPr sz="9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5" name="Google Shape;1215;p40"/>
          <p:cNvSpPr txBox="1"/>
          <p:nvPr/>
        </p:nvSpPr>
        <p:spPr>
          <a:xfrm>
            <a:off x="1298629" y="4375007"/>
            <a:ext cx="696300" cy="694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Repeatedly rereads notes to study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6" name="Google Shape;1216;p40"/>
          <p:cNvSpPr txBox="1"/>
          <p:nvPr/>
        </p:nvSpPr>
        <p:spPr>
          <a:xfrm>
            <a:off x="1137058" y="28737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Is emailing to get back to in-person school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7" name="Google Shape;1217;p40"/>
          <p:cNvSpPr txBox="1"/>
          <p:nvPr/>
        </p:nvSpPr>
        <p:spPr>
          <a:xfrm>
            <a:off x="134089" y="2909937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Writes down class times and sets alarms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8" name="Google Shape;1218;p40"/>
          <p:cNvSpPr txBox="1"/>
          <p:nvPr/>
        </p:nvSpPr>
        <p:spPr>
          <a:xfrm>
            <a:off x="7510225" y="238950"/>
            <a:ext cx="5736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is a means to an end but not enjoyable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9" name="Google Shape;1219;p40"/>
          <p:cNvSpPr txBox="1"/>
          <p:nvPr/>
        </p:nvSpPr>
        <p:spPr>
          <a:xfrm>
            <a:off x="6627338" y="1061950"/>
            <a:ext cx="696300" cy="63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95"/>
              <a:buNone/>
            </a:pPr>
            <a:r>
              <a:rPr lang="en" sz="665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has to earn his way back into in-person school</a:t>
            </a:r>
            <a:endParaRPr sz="665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0" name="Google Shape;1220;p40"/>
          <p:cNvSpPr txBox="1"/>
          <p:nvPr/>
        </p:nvSpPr>
        <p:spPr>
          <a:xfrm>
            <a:off x="4664300" y="856513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would explore things outside high school if he could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1" name="Google Shape;1221;p40"/>
          <p:cNvSpPr txBox="1"/>
          <p:nvPr/>
        </p:nvSpPr>
        <p:spPr>
          <a:xfrm>
            <a:off x="5763875" y="871200"/>
            <a:ext cx="696300" cy="69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was left out of the decision to do online school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2" name="Google Shape;1222;p40"/>
          <p:cNvSpPr txBox="1"/>
          <p:nvPr/>
        </p:nvSpPr>
        <p:spPr>
          <a:xfrm>
            <a:off x="8218650" y="965938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Virtual school times are weird, but not having to commute is great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3" name="Google Shape;1223;p40"/>
          <p:cNvSpPr txBox="1"/>
          <p:nvPr/>
        </p:nvSpPr>
        <p:spPr>
          <a:xfrm>
            <a:off x="4669238" y="1705987"/>
            <a:ext cx="920700" cy="91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864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Planning ahead for things that might not happen is a waste of time</a:t>
            </a:r>
            <a:endParaRPr sz="864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4" name="Google Shape;1224;p40"/>
          <p:cNvSpPr txBox="1"/>
          <p:nvPr/>
        </p:nvSpPr>
        <p:spPr>
          <a:xfrm>
            <a:off x="8154637" y="1955975"/>
            <a:ext cx="740700" cy="7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 is for moments of struggle</a:t>
            </a:r>
            <a:endParaRPr sz="10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5" name="Google Shape;1225;p40"/>
          <p:cNvSpPr txBox="1"/>
          <p:nvPr/>
        </p:nvSpPr>
        <p:spPr>
          <a:xfrm>
            <a:off x="5837075" y="1844313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 may or may not be the right path for him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6" name="Google Shape;1226;p40"/>
          <p:cNvSpPr txBox="1"/>
          <p:nvPr/>
        </p:nvSpPr>
        <p:spPr>
          <a:xfrm>
            <a:off x="6909500" y="1984562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Videos are the best method of instruction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7" name="Google Shape;1227;p40"/>
          <p:cNvSpPr txBox="1"/>
          <p:nvPr/>
        </p:nvSpPr>
        <p:spPr>
          <a:xfrm>
            <a:off x="7454638" y="1224406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Sometimes studying works and sometimes it doesn’t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40"/>
          <p:cNvSpPr txBox="1"/>
          <p:nvPr/>
        </p:nvSpPr>
        <p:spPr>
          <a:xfrm>
            <a:off x="771825" y="2037428"/>
            <a:ext cx="633000" cy="631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can’t fully get into tattoo school yet.”</a:t>
            </a:r>
            <a:endParaRPr sz="7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9" name="Google Shape;1229;p40"/>
          <p:cNvSpPr txBox="1"/>
          <p:nvPr/>
        </p:nvSpPr>
        <p:spPr>
          <a:xfrm>
            <a:off x="7615638" y="3364950"/>
            <a:ext cx="696300" cy="694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Confused by written instructions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0" name="Google Shape;1230;p40"/>
          <p:cNvSpPr txBox="1"/>
          <p:nvPr/>
        </p:nvSpPr>
        <p:spPr>
          <a:xfrm>
            <a:off x="5724325" y="4097775"/>
            <a:ext cx="740700" cy="739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Calm when doing breathing exercises or listening to music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1" name="Google Shape;1231;p40"/>
          <p:cNvSpPr txBox="1"/>
          <p:nvPr/>
        </p:nvSpPr>
        <p:spPr>
          <a:xfrm>
            <a:off x="8385100" y="2862025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Socially isolated</a:t>
            </a:r>
            <a:endParaRPr sz="10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2" name="Google Shape;1232;p40"/>
          <p:cNvSpPr txBox="1"/>
          <p:nvPr/>
        </p:nvSpPr>
        <p:spPr>
          <a:xfrm>
            <a:off x="4754663" y="2884273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Eager to be back in person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3" name="Google Shape;1233;p40"/>
          <p:cNvSpPr txBox="1"/>
          <p:nvPr/>
        </p:nvSpPr>
        <p:spPr>
          <a:xfrm>
            <a:off x="4809975" y="4422775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Distant from friends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4" name="Google Shape;1234;p40"/>
          <p:cNvSpPr txBox="1"/>
          <p:nvPr/>
        </p:nvSpPr>
        <p:spPr>
          <a:xfrm>
            <a:off x="5687200" y="2945838"/>
            <a:ext cx="920700" cy="91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Supported by his parents in whatever he decides to do after high school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5" name="Google Shape;1235;p40"/>
          <p:cNvSpPr txBox="1"/>
          <p:nvPr/>
        </p:nvSpPr>
        <p:spPr>
          <a:xfrm>
            <a:off x="4704225" y="3550013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Caught off guard by being enrolled in online school</a:t>
            </a:r>
            <a:endParaRPr sz="9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6" name="Google Shape;1236;p40"/>
          <p:cNvSpPr txBox="1"/>
          <p:nvPr/>
        </p:nvSpPr>
        <p:spPr>
          <a:xfrm>
            <a:off x="7340437" y="4292150"/>
            <a:ext cx="696300" cy="695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In-person school is tiring but more fun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7" name="Google Shape;1237;p40"/>
          <p:cNvSpPr txBox="1"/>
          <p:nvPr/>
        </p:nvSpPr>
        <p:spPr>
          <a:xfrm>
            <a:off x="6811700" y="304065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Motivated by failure to seek extra help</a:t>
            </a:r>
            <a:endParaRPr sz="8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8" name="Google Shape;1238;p40"/>
          <p:cNvSpPr txBox="1"/>
          <p:nvPr/>
        </p:nvSpPr>
        <p:spPr>
          <a:xfrm>
            <a:off x="6599726" y="40082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Guided by his mom</a:t>
            </a:r>
            <a:endParaRPr sz="10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39" name="Google Shape;1239;p40"/>
          <p:cNvSpPr txBox="1"/>
          <p:nvPr/>
        </p:nvSpPr>
        <p:spPr>
          <a:xfrm>
            <a:off x="1402315" y="3702687"/>
            <a:ext cx="573600" cy="5727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Kicked out of his school for fighting</a:t>
            </a:r>
            <a:endParaRPr b="1"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1372625" y="594050"/>
            <a:ext cx="489900" cy="4890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1" name="Google Shape;1241;p40"/>
          <p:cNvSpPr/>
          <p:nvPr/>
        </p:nvSpPr>
        <p:spPr>
          <a:xfrm>
            <a:off x="5763887" y="864853"/>
            <a:ext cx="696300" cy="687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2" name="Google Shape;1242;p40"/>
          <p:cNvSpPr/>
          <p:nvPr/>
        </p:nvSpPr>
        <p:spPr>
          <a:xfrm>
            <a:off x="5687246" y="2945849"/>
            <a:ext cx="920700" cy="908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3" name="Google Shape;1243;p40"/>
          <p:cNvSpPr/>
          <p:nvPr/>
        </p:nvSpPr>
        <p:spPr>
          <a:xfrm>
            <a:off x="1398677" y="3702676"/>
            <a:ext cx="573600" cy="56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4" name="Google Shape;1244;p40"/>
          <p:cNvSpPr/>
          <p:nvPr/>
        </p:nvSpPr>
        <p:spPr>
          <a:xfrm>
            <a:off x="3824150" y="3251325"/>
            <a:ext cx="633000" cy="62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45" name="Google Shape;1245;p40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41"/>
          <p:cNvSpPr txBox="1"/>
          <p:nvPr/>
        </p:nvSpPr>
        <p:spPr>
          <a:xfrm>
            <a:off x="4716725" y="2216700"/>
            <a:ext cx="2433300" cy="1065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need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reliable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trustworthy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support.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1" name="Google Shape;1251;p41"/>
          <p:cNvSpPr txBox="1"/>
          <p:nvPr/>
        </p:nvSpPr>
        <p:spPr>
          <a:xfrm>
            <a:off x="2090200" y="2215075"/>
            <a:ext cx="2142000" cy="1172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tend to avoid the school-provided systems because they don’t trust them.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2" name="Google Shape;1252;p41"/>
          <p:cNvSpPr txBox="1"/>
          <p:nvPr>
            <p:ph type="title"/>
          </p:nvPr>
        </p:nvSpPr>
        <p:spPr>
          <a:xfrm>
            <a:off x="676350" y="445025"/>
            <a:ext cx="77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and Need #1</a:t>
            </a:r>
            <a:endParaRPr/>
          </a:p>
        </p:txBody>
      </p:sp>
      <p:sp>
        <p:nvSpPr>
          <p:cNvPr id="1253" name="Google Shape;1253;p41"/>
          <p:cNvSpPr txBox="1"/>
          <p:nvPr/>
        </p:nvSpPr>
        <p:spPr>
          <a:xfrm flipH="1">
            <a:off x="1993988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Insight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254" name="Google Shape;1254;p41"/>
          <p:cNvSpPr/>
          <p:nvPr/>
        </p:nvSpPr>
        <p:spPr>
          <a:xfrm flipH="1" rot="-1954">
            <a:off x="2869521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5" name="Google Shape;1255;p41"/>
          <p:cNvSpPr/>
          <p:nvPr/>
        </p:nvSpPr>
        <p:spPr>
          <a:xfrm flipH="1" rot="-1954">
            <a:off x="5585621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56" name="Google Shape;1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121" y="3907002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15000"/>
              </a:schemeClr>
            </a:outerShdw>
          </a:effectLst>
        </p:spPr>
      </p:pic>
      <p:sp>
        <p:nvSpPr>
          <p:cNvPr id="1257" name="Google Shape;1257;p41"/>
          <p:cNvSpPr txBox="1"/>
          <p:nvPr/>
        </p:nvSpPr>
        <p:spPr>
          <a:xfrm flipH="1">
            <a:off x="4675863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Need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258" name="Google Shape;1258;p41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9" name="Google Shape;1259;p41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0" name="Google Shape;1260;p41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1" name="Google Shape;1261;p41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2" name="Google Shape;1262;p41"/>
          <p:cNvSpPr txBox="1"/>
          <p:nvPr/>
        </p:nvSpPr>
        <p:spPr>
          <a:xfrm>
            <a:off x="371438" y="121501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“As soon as I hear an assignment, I write it down…it might be the only time I hear it.”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3" name="Google Shape;1263;p41"/>
          <p:cNvSpPr txBox="1"/>
          <p:nvPr/>
        </p:nvSpPr>
        <p:spPr>
          <a:xfrm>
            <a:off x="1137788" y="22975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a writing tutor as a second teacher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4" name="Google Shape;1264;p41"/>
          <p:cNvSpPr txBox="1"/>
          <p:nvPr/>
        </p:nvSpPr>
        <p:spPr>
          <a:xfrm>
            <a:off x="7368088" y="247863"/>
            <a:ext cx="696300" cy="69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It’s all on her to manage her assignments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5" name="Google Shape;1265;p41"/>
          <p:cNvSpPr txBox="1"/>
          <p:nvPr/>
        </p:nvSpPr>
        <p:spPr>
          <a:xfrm>
            <a:off x="7575188" y="1069862"/>
            <a:ext cx="920700" cy="91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School- provided support is not effective</a:t>
            </a:r>
            <a:endParaRPr b="1"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6" name="Google Shape;1266;p41"/>
          <p:cNvSpPr txBox="1"/>
          <p:nvPr/>
        </p:nvSpPr>
        <p:spPr>
          <a:xfrm>
            <a:off x="8235038" y="279524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Peer tutors are not helpful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7" name="Google Shape;1267;p41"/>
          <p:cNvSpPr txBox="1"/>
          <p:nvPr/>
        </p:nvSpPr>
        <p:spPr>
          <a:xfrm>
            <a:off x="7617838" y="3063825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Stressed about missing an announcement in class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8" name="Google Shape;1268;p41"/>
          <p:cNvSpPr txBox="1"/>
          <p:nvPr/>
        </p:nvSpPr>
        <p:spPr>
          <a:xfrm>
            <a:off x="1249825" y="64216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His school’s peer tutoring “isn’t profound”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9" name="Google Shape;1269;p41"/>
          <p:cNvSpPr txBox="1"/>
          <p:nvPr/>
        </p:nvSpPr>
        <p:spPr>
          <a:xfrm>
            <a:off x="964788" y="3305513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his own Macbook instead of the school chromebooks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0" name="Google Shape;1270;p41"/>
          <p:cNvSpPr txBox="1"/>
          <p:nvPr/>
        </p:nvSpPr>
        <p:spPr>
          <a:xfrm>
            <a:off x="8396025" y="2346150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Frustrations with school admin</a:t>
            </a:r>
            <a:endParaRPr b="1"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1" name="Google Shape;1271;p41"/>
          <p:cNvSpPr txBox="1"/>
          <p:nvPr/>
        </p:nvSpPr>
        <p:spPr>
          <a:xfrm>
            <a:off x="119388" y="2576213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Gets to class early but is still marked late by the new attendance system</a:t>
            </a:r>
            <a:endParaRPr b="1"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2"/>
          <p:cNvSpPr txBox="1"/>
          <p:nvPr/>
        </p:nvSpPr>
        <p:spPr>
          <a:xfrm>
            <a:off x="2124425" y="2215075"/>
            <a:ext cx="2142000" cy="16707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in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chaotic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learning environments find it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hard to focus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and hard to learn. They tend to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leave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that environment in favor of a calmer one.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77" name="Google Shape;1277;p42"/>
          <p:cNvSpPr txBox="1"/>
          <p:nvPr>
            <p:ph type="title"/>
          </p:nvPr>
        </p:nvSpPr>
        <p:spPr>
          <a:xfrm>
            <a:off x="676350" y="445025"/>
            <a:ext cx="77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and Need #2</a:t>
            </a:r>
            <a:endParaRPr/>
          </a:p>
        </p:txBody>
      </p:sp>
      <p:sp>
        <p:nvSpPr>
          <p:cNvPr id="1278" name="Google Shape;1278;p42"/>
          <p:cNvSpPr txBox="1"/>
          <p:nvPr/>
        </p:nvSpPr>
        <p:spPr>
          <a:xfrm flipH="1">
            <a:off x="1993988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Insight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279" name="Google Shape;1279;p42"/>
          <p:cNvSpPr txBox="1"/>
          <p:nvPr/>
        </p:nvSpPr>
        <p:spPr>
          <a:xfrm>
            <a:off x="4716725" y="2216700"/>
            <a:ext cx="2433300" cy="1065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need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familiar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and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predictable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spaces to learn in.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0" name="Google Shape;1280;p42"/>
          <p:cNvSpPr/>
          <p:nvPr/>
        </p:nvSpPr>
        <p:spPr>
          <a:xfrm flipH="1" rot="-1954">
            <a:off x="2903746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1" name="Google Shape;1281;p42"/>
          <p:cNvSpPr/>
          <p:nvPr/>
        </p:nvSpPr>
        <p:spPr>
          <a:xfrm flipH="1" rot="-1954">
            <a:off x="5585621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82" name="Google Shape;1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121" y="3907002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15000"/>
              </a:schemeClr>
            </a:outerShdw>
          </a:effectLst>
        </p:spPr>
      </p:pic>
      <p:sp>
        <p:nvSpPr>
          <p:cNvPr id="1283" name="Google Shape;1283;p42"/>
          <p:cNvSpPr txBox="1"/>
          <p:nvPr/>
        </p:nvSpPr>
        <p:spPr>
          <a:xfrm flipH="1">
            <a:off x="4759763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Need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284" name="Google Shape;1284;p42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5" name="Google Shape;1285;p42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6" name="Google Shape;1286;p42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7" name="Google Shape;1287;p42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8" name="Google Shape;1288;p42"/>
          <p:cNvSpPr txBox="1"/>
          <p:nvPr/>
        </p:nvSpPr>
        <p:spPr>
          <a:xfrm>
            <a:off x="891900" y="317768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Studies in groups to stay on task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89" name="Google Shape;1289;p42"/>
          <p:cNvSpPr txBox="1"/>
          <p:nvPr/>
        </p:nvSpPr>
        <p:spPr>
          <a:xfrm>
            <a:off x="332650" y="795200"/>
            <a:ext cx="1020600" cy="1018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her school’s “Life Skills” curriculum: “it’s a solid curriculum…in the perfect world…but, like, the guy behind me in ethnic studies was vaping on me.”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0" name="Google Shape;1290;p42"/>
          <p:cNvSpPr txBox="1"/>
          <p:nvPr/>
        </p:nvSpPr>
        <p:spPr>
          <a:xfrm>
            <a:off x="332638" y="2285100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Goes home whenever she can instead of staying on campus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1" name="Google Shape;1291;p42"/>
          <p:cNvSpPr txBox="1"/>
          <p:nvPr/>
        </p:nvSpPr>
        <p:spPr>
          <a:xfrm>
            <a:off x="7665700" y="439651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has two populations: “honors” and “riff raff”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2" name="Google Shape;1292;p42"/>
          <p:cNvSpPr txBox="1"/>
          <p:nvPr/>
        </p:nvSpPr>
        <p:spPr>
          <a:xfrm>
            <a:off x="8315188" y="3082823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Scared and unsafe at her high school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93" name="Google Shape;1293;p42"/>
          <p:cNvSpPr txBox="1"/>
          <p:nvPr/>
        </p:nvSpPr>
        <p:spPr>
          <a:xfrm>
            <a:off x="7905113" y="2258648"/>
            <a:ext cx="633000" cy="631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Eager to be back in person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739" name="Google Shape;7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8073" y="3601760"/>
            <a:ext cx="988027" cy="9315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  <p:sp>
        <p:nvSpPr>
          <p:cNvPr id="740" name="Google Shape;740;p25"/>
          <p:cNvSpPr txBox="1"/>
          <p:nvPr/>
        </p:nvSpPr>
        <p:spPr>
          <a:xfrm>
            <a:off x="296500" y="2231598"/>
            <a:ext cx="1809300" cy="720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Team; Problem Domain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1" name="Google Shape;741;p25"/>
          <p:cNvSpPr txBox="1"/>
          <p:nvPr/>
        </p:nvSpPr>
        <p:spPr>
          <a:xfrm>
            <a:off x="2543728" y="2231598"/>
            <a:ext cx="1809300" cy="720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Participants; Questions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2" name="Google Shape;742;p25"/>
          <p:cNvSpPr txBox="1"/>
          <p:nvPr/>
        </p:nvSpPr>
        <p:spPr>
          <a:xfrm>
            <a:off x="4790956" y="2231598"/>
            <a:ext cx="1809300" cy="720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Quotes; Surprises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3" name="Google Shape;743;p25"/>
          <p:cNvSpPr txBox="1"/>
          <p:nvPr/>
        </p:nvSpPr>
        <p:spPr>
          <a:xfrm>
            <a:off x="7038165" y="2231603"/>
            <a:ext cx="1809300" cy="720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Empathy Maps; Insights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4" name="Google Shape;744;p25"/>
          <p:cNvSpPr/>
          <p:nvPr/>
        </p:nvSpPr>
        <p:spPr>
          <a:xfrm rot="-179798">
            <a:off x="865418" y="2138651"/>
            <a:ext cx="671418" cy="151701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5" name="Google Shape;745;p25"/>
          <p:cNvSpPr/>
          <p:nvPr/>
        </p:nvSpPr>
        <p:spPr>
          <a:xfrm rot="-179798">
            <a:off x="3112668" y="2138651"/>
            <a:ext cx="671418" cy="151701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6" name="Google Shape;746;p25"/>
          <p:cNvSpPr/>
          <p:nvPr/>
        </p:nvSpPr>
        <p:spPr>
          <a:xfrm rot="-179798">
            <a:off x="7607168" y="2138651"/>
            <a:ext cx="671418" cy="151701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47" name="Google Shape;747;p25"/>
          <p:cNvSpPr/>
          <p:nvPr/>
        </p:nvSpPr>
        <p:spPr>
          <a:xfrm rot="-179798">
            <a:off x="5359918" y="2138651"/>
            <a:ext cx="671418" cy="151701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3"/>
          <p:cNvSpPr txBox="1"/>
          <p:nvPr>
            <p:ph type="title"/>
          </p:nvPr>
        </p:nvSpPr>
        <p:spPr>
          <a:xfrm>
            <a:off x="676350" y="445025"/>
            <a:ext cx="77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and Need #3</a:t>
            </a:r>
            <a:endParaRPr/>
          </a:p>
        </p:txBody>
      </p:sp>
      <p:sp>
        <p:nvSpPr>
          <p:cNvPr id="1299" name="Google Shape;1299;p43"/>
          <p:cNvSpPr txBox="1"/>
          <p:nvPr/>
        </p:nvSpPr>
        <p:spPr>
          <a:xfrm flipH="1">
            <a:off x="1993988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Insight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300" name="Google Shape;1300;p43"/>
          <p:cNvSpPr txBox="1"/>
          <p:nvPr/>
        </p:nvSpPr>
        <p:spPr>
          <a:xfrm>
            <a:off x="2096600" y="2215075"/>
            <a:ext cx="2142000" cy="2076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are constantly thinking about what their futures will look like. Support can put students at ease, but without that and without an answer, they feel lost and stressed.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1" name="Google Shape;1301;p43"/>
          <p:cNvSpPr txBox="1"/>
          <p:nvPr/>
        </p:nvSpPr>
        <p:spPr>
          <a:xfrm>
            <a:off x="4716725" y="2216700"/>
            <a:ext cx="2433300" cy="1114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Students need a way to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explore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their futures in an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unpressured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environment.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2" name="Google Shape;1302;p43"/>
          <p:cNvSpPr/>
          <p:nvPr/>
        </p:nvSpPr>
        <p:spPr>
          <a:xfrm flipH="1" rot="-1954">
            <a:off x="2875921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3" name="Google Shape;1303;p43"/>
          <p:cNvSpPr/>
          <p:nvPr/>
        </p:nvSpPr>
        <p:spPr>
          <a:xfrm flipH="1" rot="-1954">
            <a:off x="5585621" y="2142946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04" name="Google Shape;1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121" y="3907002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15000"/>
              </a:schemeClr>
            </a:outerShdw>
          </a:effectLst>
        </p:spPr>
      </p:pic>
      <p:sp>
        <p:nvSpPr>
          <p:cNvPr id="1305" name="Google Shape;1305;p43"/>
          <p:cNvSpPr txBox="1"/>
          <p:nvPr/>
        </p:nvSpPr>
        <p:spPr>
          <a:xfrm flipH="1">
            <a:off x="4759763" y="14836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Need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306" name="Google Shape;1306;p43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7" name="Google Shape;1307;p43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8" name="Google Shape;1308;p43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09" name="Google Shape;1309;p43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0" name="Google Shape;1310;p43"/>
          <p:cNvSpPr txBox="1"/>
          <p:nvPr/>
        </p:nvSpPr>
        <p:spPr>
          <a:xfrm>
            <a:off x="1304500" y="1128075"/>
            <a:ext cx="633000" cy="632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started thinking about college really early.”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1" name="Google Shape;1311;p43"/>
          <p:cNvSpPr txBox="1"/>
          <p:nvPr/>
        </p:nvSpPr>
        <p:spPr>
          <a:xfrm>
            <a:off x="189538" y="237138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Abandoned his diving Instagram account</a:t>
            </a:r>
            <a:endParaRPr b="1"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2" name="Google Shape;1312;p43"/>
          <p:cNvSpPr txBox="1"/>
          <p:nvPr/>
        </p:nvSpPr>
        <p:spPr>
          <a:xfrm>
            <a:off x="8262363" y="292625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 school is a means to an end (college)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3" name="Google Shape;1313;p43"/>
          <p:cNvSpPr txBox="1"/>
          <p:nvPr/>
        </p:nvSpPr>
        <p:spPr>
          <a:xfrm>
            <a:off x="422701" y="686813"/>
            <a:ext cx="825300" cy="82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think of [high school] in the  long run rather than the day to day…like, going to college. It’s more of ‘where will this build me to.’”</a:t>
            </a:r>
            <a:endParaRPr b="1"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4" name="Google Shape;1314;p43"/>
          <p:cNvSpPr txBox="1"/>
          <p:nvPr/>
        </p:nvSpPr>
        <p:spPr>
          <a:xfrm>
            <a:off x="7327400" y="1921577"/>
            <a:ext cx="825300" cy="823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Afraid of losing opportunities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5" name="Google Shape;1315;p43"/>
          <p:cNvSpPr txBox="1"/>
          <p:nvPr/>
        </p:nvSpPr>
        <p:spPr>
          <a:xfrm>
            <a:off x="8253875" y="2097563"/>
            <a:ext cx="730800" cy="72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Unsure about college aspirations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6" name="Google Shape;1316;p43"/>
          <p:cNvSpPr txBox="1"/>
          <p:nvPr/>
        </p:nvSpPr>
        <p:spPr>
          <a:xfrm>
            <a:off x="7385451" y="2848781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Afraid to let go of habit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7" name="Google Shape;1317;p43"/>
          <p:cNvSpPr txBox="1"/>
          <p:nvPr/>
        </p:nvSpPr>
        <p:spPr>
          <a:xfrm>
            <a:off x="1033976" y="3098279"/>
            <a:ext cx="740700" cy="7392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Menlo to get application practice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8" name="Google Shape;1318;p43"/>
          <p:cNvSpPr txBox="1"/>
          <p:nvPr/>
        </p:nvSpPr>
        <p:spPr>
          <a:xfrm>
            <a:off x="1033963" y="2224344"/>
            <a:ext cx="696300" cy="694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Applied to summer college programs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19" name="Google Shape;1319;p43"/>
          <p:cNvSpPr txBox="1"/>
          <p:nvPr/>
        </p:nvSpPr>
        <p:spPr>
          <a:xfrm>
            <a:off x="7259375" y="687150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It is more important to build a resume than to have fun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0" name="Google Shape;1320;p43"/>
          <p:cNvSpPr txBox="1"/>
          <p:nvPr/>
        </p:nvSpPr>
        <p:spPr>
          <a:xfrm>
            <a:off x="8177675" y="2948775"/>
            <a:ext cx="920700" cy="91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Supported by his parents in whatever he decides to do after high school</a:t>
            </a:r>
            <a:endParaRPr b="1"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326" name="Google Shape;1326;p44"/>
          <p:cNvSpPr txBox="1"/>
          <p:nvPr/>
        </p:nvSpPr>
        <p:spPr>
          <a:xfrm flipH="1">
            <a:off x="1178700" y="105460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Key Learnings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327" name="Google Shape;1327;p44"/>
          <p:cNvSpPr txBox="1"/>
          <p:nvPr/>
        </p:nvSpPr>
        <p:spPr>
          <a:xfrm flipH="1">
            <a:off x="5037375" y="1036150"/>
            <a:ext cx="234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edoka SemiBold"/>
                <a:ea typeface="Fredoka SemiBold"/>
                <a:cs typeface="Fredoka SemiBold"/>
                <a:sym typeface="Fredoka SemiBold"/>
              </a:rPr>
              <a:t>Next Steps</a:t>
            </a:r>
            <a:endParaRPr sz="2200">
              <a:solidFill>
                <a:schemeClr val="accent4"/>
              </a:solidFill>
              <a:latin typeface="Fredoka SemiBold"/>
              <a:ea typeface="Fredoka SemiBold"/>
              <a:cs typeface="Fredoka SemiBold"/>
              <a:sym typeface="Fredoka SemiBold"/>
            </a:endParaRPr>
          </a:p>
        </p:txBody>
      </p:sp>
      <p:sp>
        <p:nvSpPr>
          <p:cNvPr id="1328" name="Google Shape;1328;p44"/>
          <p:cNvSpPr txBox="1"/>
          <p:nvPr/>
        </p:nvSpPr>
        <p:spPr>
          <a:xfrm>
            <a:off x="4312425" y="1719800"/>
            <a:ext cx="3797100" cy="2207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Refine problem scope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More interviews on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academic structure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life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 after high school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, and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classroom content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Build out POVs and HMWs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29" name="Google Shape;1329;p44"/>
          <p:cNvSpPr txBox="1"/>
          <p:nvPr/>
        </p:nvSpPr>
        <p:spPr>
          <a:xfrm>
            <a:off x="1176500" y="1719800"/>
            <a:ext cx="2433300" cy="32205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Char char="●"/>
            </a:pP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Whether it’s advanced topics or life skills, </a:t>
            </a:r>
            <a:r>
              <a:rPr b="1" lang="en" sz="1300">
                <a:latin typeface="Didact Gothic"/>
                <a:ea typeface="Didact Gothic"/>
                <a:cs typeface="Didact Gothic"/>
                <a:sym typeface="Didact Gothic"/>
              </a:rPr>
              <a:t>some of </a:t>
            </a:r>
            <a:r>
              <a:rPr b="1" lang="en" sz="1300">
                <a:latin typeface="Didact Gothic"/>
                <a:ea typeface="Didact Gothic"/>
                <a:cs typeface="Didact Gothic"/>
                <a:sym typeface="Didact Gothic"/>
              </a:rPr>
              <a:t>the </a:t>
            </a:r>
            <a:r>
              <a:rPr b="1" lang="en" sz="1300">
                <a:latin typeface="Didact Gothic"/>
                <a:ea typeface="Didact Gothic"/>
                <a:cs typeface="Didact Gothic"/>
                <a:sym typeface="Didact Gothic"/>
              </a:rPr>
              <a:t>knowledge students want just isn’t taught</a:t>
            </a: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 in the classroom.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Char char="●"/>
            </a:pPr>
            <a:r>
              <a:rPr b="1" lang="en" sz="1300">
                <a:latin typeface="Didact Gothic"/>
                <a:ea typeface="Didact Gothic"/>
                <a:cs typeface="Didact Gothic"/>
                <a:sym typeface="Didact Gothic"/>
              </a:rPr>
              <a:t>Structure</a:t>
            </a: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 was a major concept, both as support or as a tool.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Didact Gothic"/>
              <a:buChar char="●"/>
            </a:pP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The </a:t>
            </a:r>
            <a:r>
              <a:rPr b="1" lang="en" sz="1300">
                <a:latin typeface="Didact Gothic"/>
                <a:ea typeface="Didact Gothic"/>
                <a:cs typeface="Didact Gothic"/>
                <a:sym typeface="Didact Gothic"/>
              </a:rPr>
              <a:t>focus</a:t>
            </a: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 is not on high school, it’s on </a:t>
            </a:r>
            <a:r>
              <a:rPr i="1" lang="en" sz="1300">
                <a:latin typeface="Didact Gothic"/>
                <a:ea typeface="Didact Gothic"/>
                <a:cs typeface="Didact Gothic"/>
                <a:sym typeface="Didact Gothic"/>
              </a:rPr>
              <a:t>after</a:t>
            </a:r>
            <a:r>
              <a:rPr lang="en" sz="1300">
                <a:latin typeface="Didact Gothic"/>
                <a:ea typeface="Didact Gothic"/>
                <a:cs typeface="Didact Gothic"/>
                <a:sym typeface="Didact Gothic"/>
              </a:rPr>
              <a:t> higher school.</a:t>
            </a:r>
            <a:endParaRPr sz="13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0" name="Google Shape;1330;p44"/>
          <p:cNvSpPr/>
          <p:nvPr/>
        </p:nvSpPr>
        <p:spPr>
          <a:xfrm flipH="1" rot="-1954">
            <a:off x="5947133" y="1672533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31" name="Google Shape;1331;p44"/>
          <p:cNvSpPr/>
          <p:nvPr/>
        </p:nvSpPr>
        <p:spPr>
          <a:xfrm flipH="1" rot="-1954">
            <a:off x="2088458" y="1672521"/>
            <a:ext cx="527700" cy="119400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332" name="Google Shape;1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121" y="3907002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15000"/>
              </a:scheme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5"/>
          <p:cNvSpPr txBox="1"/>
          <p:nvPr>
            <p:ph type="title"/>
          </p:nvPr>
        </p:nvSpPr>
        <p:spPr>
          <a:xfrm>
            <a:off x="2347950" y="677525"/>
            <a:ext cx="4448100" cy="10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338" name="Google Shape;1338;p45"/>
          <p:cNvSpPr txBox="1"/>
          <p:nvPr>
            <p:ph idx="1" type="subTitle"/>
          </p:nvPr>
        </p:nvSpPr>
        <p:spPr>
          <a:xfrm>
            <a:off x="2347900" y="1736225"/>
            <a:ext cx="44481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enjoyed :)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6"/>
          <p:cNvSpPr txBox="1"/>
          <p:nvPr/>
        </p:nvSpPr>
        <p:spPr>
          <a:xfrm>
            <a:off x="1912500" y="237165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APPENDIX: Jerry and June’s Empathy Maps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7"/>
          <p:cNvSpPr txBox="1"/>
          <p:nvPr/>
        </p:nvSpPr>
        <p:spPr>
          <a:xfrm>
            <a:off x="1412051" y="208899"/>
            <a:ext cx="633000" cy="63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started thinking about college really early.”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9" name="Google Shape;1349;p47"/>
          <p:cNvSpPr txBox="1"/>
          <p:nvPr/>
        </p:nvSpPr>
        <p:spPr>
          <a:xfrm>
            <a:off x="217975" y="194786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“I don’t see myself ever going into that subject…so I don’t try to give 100% into it.”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0" name="Google Shape;1350;p47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351" name="Google Shape;1351;p47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47"/>
          <p:cNvCxnSpPr>
            <a:stCxn id="1353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4" name="Google Shape;1354;p47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355" name="Google Shape;1355;p47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1356" name="Google Shape;1356;p47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4" name="Google Shape;1364;p47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1365" name="Google Shape;1365;p47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7" name="Google Shape;1367;p47"/>
          <p:cNvGrpSpPr/>
          <p:nvPr/>
        </p:nvGrpSpPr>
        <p:grpSpPr>
          <a:xfrm>
            <a:off x="410456" y="4227902"/>
            <a:ext cx="730816" cy="631686"/>
            <a:chOff x="1490050" y="3805975"/>
            <a:chExt cx="491900" cy="482350"/>
          </a:xfrm>
        </p:grpSpPr>
        <p:sp>
          <p:nvSpPr>
            <p:cNvPr id="1368" name="Google Shape;1368;p47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2" name="Google Shape;1372;p47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53" name="Google Shape;1353;p47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Jerry</a:t>
            </a:r>
            <a:endParaRPr/>
          </a:p>
        </p:txBody>
      </p:sp>
      <p:sp>
        <p:nvSpPr>
          <p:cNvPr id="1373" name="Google Shape;1373;p47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4" name="Google Shape;1374;p47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5" name="Google Shape;1375;p47"/>
          <p:cNvSpPr txBox="1"/>
          <p:nvPr/>
        </p:nvSpPr>
        <p:spPr>
          <a:xfrm>
            <a:off x="3355575" y="1234930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is “rigorous”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6" name="Google Shape;1376;p47"/>
          <p:cNvSpPr txBox="1"/>
          <p:nvPr/>
        </p:nvSpPr>
        <p:spPr>
          <a:xfrm>
            <a:off x="410513" y="1037625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“The school actually gives out chromebooks that are assigned to you.”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7" name="Google Shape;1377;p47"/>
          <p:cNvSpPr txBox="1"/>
          <p:nvPr/>
        </p:nvSpPr>
        <p:spPr>
          <a:xfrm>
            <a:off x="1072025" y="2008050"/>
            <a:ext cx="633000" cy="63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His ADHD meds wear off in the afternoon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8" name="Google Shape;1378;p47"/>
          <p:cNvSpPr txBox="1"/>
          <p:nvPr/>
        </p:nvSpPr>
        <p:spPr>
          <a:xfrm>
            <a:off x="1496050" y="991288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His school’ peer tutoring “isn’t profound”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79" name="Google Shape;1379;p47"/>
          <p:cNvSpPr txBox="1"/>
          <p:nvPr/>
        </p:nvSpPr>
        <p:spPr>
          <a:xfrm>
            <a:off x="3817650" y="1845100"/>
            <a:ext cx="633000" cy="63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Dysgraphia affects his writing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0" name="Google Shape;1380;p47"/>
          <p:cNvSpPr txBox="1"/>
          <p:nvPr/>
        </p:nvSpPr>
        <p:spPr>
          <a:xfrm>
            <a:off x="3847359" y="605584"/>
            <a:ext cx="573600" cy="572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“If you put in the effort, you’ll succeed.”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1" name="Google Shape;1381;p47"/>
          <p:cNvSpPr txBox="1"/>
          <p:nvPr/>
        </p:nvSpPr>
        <p:spPr>
          <a:xfrm>
            <a:off x="2794000" y="1887513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Knowing his sister had a hard time with a teacher he then had made him focus more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2" name="Google Shape;1382;p47"/>
          <p:cNvSpPr txBox="1"/>
          <p:nvPr/>
        </p:nvSpPr>
        <p:spPr>
          <a:xfrm>
            <a:off x="2434288" y="916902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“Middle school was really hard on me…friends, classes…[high school] is a step up in freedom.”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3" name="Google Shape;1383;p47"/>
          <p:cNvSpPr txBox="1"/>
          <p:nvPr/>
        </p:nvSpPr>
        <p:spPr>
          <a:xfrm>
            <a:off x="205650" y="3774971"/>
            <a:ext cx="489900" cy="4890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Lifts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4" name="Google Shape;1384;p47"/>
          <p:cNvSpPr txBox="1"/>
          <p:nvPr/>
        </p:nvSpPr>
        <p:spPr>
          <a:xfrm>
            <a:off x="1997838" y="3684700"/>
            <a:ext cx="573600" cy="5727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Works with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 math tutor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5" name="Google Shape;1385;p47"/>
          <p:cNvSpPr txBox="1"/>
          <p:nvPr/>
        </p:nvSpPr>
        <p:spPr>
          <a:xfrm>
            <a:off x="134097" y="2910175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Dives for 2.5 hours every day except weekends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6" name="Google Shape;1386;p47"/>
          <p:cNvSpPr txBox="1"/>
          <p:nvPr/>
        </p:nvSpPr>
        <p:spPr>
          <a:xfrm>
            <a:off x="1253063" y="4146125"/>
            <a:ext cx="633000" cy="6318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Zones out in classes and when doing homework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7" name="Google Shape;1387;p47"/>
          <p:cNvSpPr txBox="1"/>
          <p:nvPr/>
        </p:nvSpPr>
        <p:spPr>
          <a:xfrm>
            <a:off x="885563" y="32232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his own Macbook instead of the school chromebooks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8" name="Google Shape;1388;p47"/>
          <p:cNvSpPr txBox="1"/>
          <p:nvPr/>
        </p:nvSpPr>
        <p:spPr>
          <a:xfrm>
            <a:off x="3697863" y="42826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Reviews for tests with teacher provided materials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89" name="Google Shape;1389;p47"/>
          <p:cNvSpPr txBox="1"/>
          <p:nvPr/>
        </p:nvSpPr>
        <p:spPr>
          <a:xfrm>
            <a:off x="1997838" y="43512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Abandoned his diving Instagram account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0" name="Google Shape;1390;p47"/>
          <p:cNvSpPr txBox="1"/>
          <p:nvPr/>
        </p:nvSpPr>
        <p:spPr>
          <a:xfrm>
            <a:off x="3584175" y="3111739"/>
            <a:ext cx="844500" cy="8427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Scooters to his friend’s house first even though he lives a 2 blocks away from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1" name="Google Shape;1391;p47"/>
          <p:cNvSpPr txBox="1"/>
          <p:nvPr/>
        </p:nvSpPr>
        <p:spPr>
          <a:xfrm>
            <a:off x="2851450" y="40213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Studies in groups to stay on task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2" name="Google Shape;1392;p47"/>
          <p:cNvSpPr txBox="1"/>
          <p:nvPr/>
        </p:nvSpPr>
        <p:spPr>
          <a:xfrm>
            <a:off x="2720851" y="3062575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Avoids caffeinated ADHD medicine in the afternoons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3" name="Google Shape;1393;p47"/>
          <p:cNvSpPr txBox="1"/>
          <p:nvPr/>
        </p:nvSpPr>
        <p:spPr>
          <a:xfrm>
            <a:off x="7088150" y="731313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Physical work is easier to do and focus on than mental work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4" name="Google Shape;1394;p47"/>
          <p:cNvSpPr txBox="1"/>
          <p:nvPr/>
        </p:nvSpPr>
        <p:spPr>
          <a:xfrm>
            <a:off x="5601250" y="910175"/>
            <a:ext cx="573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 has too much on his plate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5" name="Google Shape;1395;p47"/>
          <p:cNvSpPr txBox="1"/>
          <p:nvPr/>
        </p:nvSpPr>
        <p:spPr>
          <a:xfrm>
            <a:off x="4721225" y="753275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Middle school grades don’t matter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6" name="Google Shape;1396;p47"/>
          <p:cNvSpPr txBox="1"/>
          <p:nvPr/>
        </p:nvSpPr>
        <p:spPr>
          <a:xfrm>
            <a:off x="8001800" y="991300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is important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7" name="Google Shape;1397;p47"/>
          <p:cNvSpPr txBox="1"/>
          <p:nvPr/>
        </p:nvSpPr>
        <p:spPr>
          <a:xfrm>
            <a:off x="4767663" y="1576588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In-person tutoring is inconvenient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8" name="Google Shape;1398;p47"/>
          <p:cNvSpPr txBox="1"/>
          <p:nvPr/>
        </p:nvSpPr>
        <p:spPr>
          <a:xfrm>
            <a:off x="8334513" y="1720600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High school is a means to an end (college)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99" name="Google Shape;1399;p47"/>
          <p:cNvSpPr txBox="1"/>
          <p:nvPr/>
        </p:nvSpPr>
        <p:spPr>
          <a:xfrm>
            <a:off x="6478477" y="1597765"/>
            <a:ext cx="844500" cy="8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College is necessary for success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0" name="Google Shape;1400;p47"/>
          <p:cNvSpPr txBox="1"/>
          <p:nvPr/>
        </p:nvSpPr>
        <p:spPr>
          <a:xfrm>
            <a:off x="5778200" y="1691875"/>
            <a:ext cx="57360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requires work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1" name="Google Shape;1401;p47"/>
          <p:cNvSpPr txBox="1"/>
          <p:nvPr/>
        </p:nvSpPr>
        <p:spPr>
          <a:xfrm>
            <a:off x="7463350" y="1819100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Friendships are very important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2" name="Google Shape;1402;p47"/>
          <p:cNvSpPr txBox="1"/>
          <p:nvPr/>
        </p:nvSpPr>
        <p:spPr>
          <a:xfrm>
            <a:off x="6272301" y="661994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Personal autonomy is important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3" name="Google Shape;1403;p47"/>
          <p:cNvSpPr txBox="1"/>
          <p:nvPr/>
        </p:nvSpPr>
        <p:spPr>
          <a:xfrm>
            <a:off x="1828276" y="1820763"/>
            <a:ext cx="825300" cy="82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 think of [high school] in the  long run rather than the day to day…like, going to college. It’s more of ‘where will this build me to.’”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4" name="Google Shape;1404;p47"/>
          <p:cNvSpPr txBox="1"/>
          <p:nvPr/>
        </p:nvSpPr>
        <p:spPr>
          <a:xfrm>
            <a:off x="6451800" y="2989702"/>
            <a:ext cx="825300" cy="823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Afraid of losing opportunities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5" name="Google Shape;1405;p47"/>
          <p:cNvSpPr txBox="1"/>
          <p:nvPr/>
        </p:nvSpPr>
        <p:spPr>
          <a:xfrm>
            <a:off x="8379650" y="3022850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Frustrations with school admin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6" name="Google Shape;1406;p47"/>
          <p:cNvSpPr txBox="1"/>
          <p:nvPr/>
        </p:nvSpPr>
        <p:spPr>
          <a:xfrm>
            <a:off x="4694675" y="2909025"/>
            <a:ext cx="730800" cy="72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Unsure about college aspirations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7" name="Google Shape;1407;p47"/>
          <p:cNvSpPr txBox="1"/>
          <p:nvPr/>
        </p:nvSpPr>
        <p:spPr>
          <a:xfrm>
            <a:off x="7397713" y="3223242"/>
            <a:ext cx="861300" cy="85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Stuck/ unenthused in classes he doesn’t care about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8" name="Google Shape;1408;p47"/>
          <p:cNvSpPr txBox="1"/>
          <p:nvPr/>
        </p:nvSpPr>
        <p:spPr>
          <a:xfrm>
            <a:off x="4851896" y="3732347"/>
            <a:ext cx="573600" cy="572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top of things at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9" name="Google Shape;1409;p47"/>
          <p:cNvSpPr txBox="1"/>
          <p:nvPr/>
        </p:nvSpPr>
        <p:spPr>
          <a:xfrm>
            <a:off x="6493549" y="4028775"/>
            <a:ext cx="740700" cy="73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Disillusioned about some of his schoolwork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0" name="Google Shape;1410;p47"/>
          <p:cNvSpPr txBox="1"/>
          <p:nvPr/>
        </p:nvSpPr>
        <p:spPr>
          <a:xfrm>
            <a:off x="5516390" y="3171865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Less passionate about diving than before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1" name="Google Shape;1411;p47"/>
          <p:cNvSpPr txBox="1"/>
          <p:nvPr/>
        </p:nvSpPr>
        <p:spPr>
          <a:xfrm>
            <a:off x="5594123" y="4224438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Pressured because of team members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2" name="Google Shape;1412;p47"/>
          <p:cNvSpPr txBox="1"/>
          <p:nvPr/>
        </p:nvSpPr>
        <p:spPr>
          <a:xfrm>
            <a:off x="7323938" y="427505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Proud of his work in classes he likes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3" name="Google Shape;1413;p47"/>
          <p:cNvSpPr txBox="1"/>
          <p:nvPr/>
        </p:nvSpPr>
        <p:spPr>
          <a:xfrm>
            <a:off x="4727713" y="43984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Afraid to let go of habit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4" name="Google Shape;1414;p47"/>
          <p:cNvSpPr txBox="1"/>
          <p:nvPr/>
        </p:nvSpPr>
        <p:spPr>
          <a:xfrm>
            <a:off x="1781325" y="2861278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Gets to class early but is still marked late by the new attendance system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15" name="Google Shape;1415;p47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8"/>
          <p:cNvSpPr txBox="1"/>
          <p:nvPr/>
        </p:nvSpPr>
        <p:spPr>
          <a:xfrm>
            <a:off x="1412050" y="209025"/>
            <a:ext cx="730800" cy="63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454"/>
              </a:lnSpc>
              <a:spcBef>
                <a:spcPts val="0"/>
              </a:spcBef>
              <a:spcAft>
                <a:spcPts val="800"/>
              </a:spcAft>
              <a:buSzPts val="523"/>
              <a:buNone/>
            </a:pPr>
            <a:r>
              <a:rPr lang="en" sz="670">
                <a:latin typeface="Didact Gothic"/>
                <a:ea typeface="Didact Gothic"/>
                <a:cs typeface="Didact Gothic"/>
                <a:sym typeface="Didact Gothic"/>
              </a:rPr>
              <a:t>“I go to Menlo which is a college prep school”</a:t>
            </a:r>
            <a:endParaRPr sz="67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1" name="Google Shape;1421;p48"/>
          <p:cNvSpPr txBox="1"/>
          <p:nvPr/>
        </p:nvSpPr>
        <p:spPr>
          <a:xfrm>
            <a:off x="154775" y="1832850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“[peer tutors] not as reliable as a professional tutoring service”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2" name="Google Shape;1422;p48"/>
          <p:cNvSpPr txBox="1"/>
          <p:nvPr/>
        </p:nvSpPr>
        <p:spPr>
          <a:xfrm>
            <a:off x="-115700" y="47779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423" name="Google Shape;1423;p48"/>
          <p:cNvCxnSpPr/>
          <p:nvPr/>
        </p:nvCxnSpPr>
        <p:spPr>
          <a:xfrm flipH="1" rot="10800000">
            <a:off x="-29625" y="2744425"/>
            <a:ext cx="9220800" cy="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48"/>
          <p:cNvCxnSpPr>
            <a:stCxn id="1425" idx="2"/>
          </p:cNvCxnSpPr>
          <p:nvPr/>
        </p:nvCxnSpPr>
        <p:spPr>
          <a:xfrm flipH="1">
            <a:off x="4561200" y="572700"/>
            <a:ext cx="10800" cy="46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48"/>
          <p:cNvSpPr/>
          <p:nvPr/>
        </p:nvSpPr>
        <p:spPr>
          <a:xfrm>
            <a:off x="410442" y="101690"/>
            <a:ext cx="844639" cy="739022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427" name="Google Shape;1427;p48"/>
          <p:cNvGrpSpPr/>
          <p:nvPr/>
        </p:nvGrpSpPr>
        <p:grpSpPr>
          <a:xfrm>
            <a:off x="8258257" y="123645"/>
            <a:ext cx="730767" cy="695117"/>
            <a:chOff x="5049725" y="2027900"/>
            <a:chExt cx="481750" cy="481850"/>
          </a:xfrm>
        </p:grpSpPr>
        <p:sp>
          <p:nvSpPr>
            <p:cNvPr id="1428" name="Google Shape;1428;p48"/>
            <p:cNvSpPr/>
            <p:nvPr/>
          </p:nvSpPr>
          <p:spPr>
            <a:xfrm>
              <a:off x="5191775" y="2394925"/>
              <a:ext cx="197625" cy="114825"/>
            </a:xfrm>
            <a:custGeom>
              <a:rect b="b" l="l" r="r" t="t"/>
              <a:pathLst>
                <a:path extrusionOk="0"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5113625" y="2027900"/>
              <a:ext cx="347300" cy="338825"/>
            </a:xfrm>
            <a:custGeom>
              <a:rect b="b" l="l" r="r" t="t"/>
              <a:pathLst>
                <a:path extrusionOk="0"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5049725" y="2197300"/>
              <a:ext cx="56400" cy="28275"/>
            </a:xfrm>
            <a:custGeom>
              <a:rect b="b" l="l" r="r" t="t"/>
              <a:pathLst>
                <a:path extrusionOk="0"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5052575" y="2102800"/>
              <a:ext cx="50850" cy="48075"/>
            </a:xfrm>
            <a:custGeom>
              <a:rect b="b" l="l" r="r" t="t"/>
              <a:pathLst>
                <a:path extrusionOk="0"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5052575" y="2272175"/>
              <a:ext cx="50700" cy="47900"/>
            </a:xfrm>
            <a:custGeom>
              <a:rect b="b" l="l" r="r" t="t"/>
              <a:pathLst>
                <a:path extrusionOk="0"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5475050" y="2197300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5477925" y="2102800"/>
              <a:ext cx="50675" cy="47900"/>
            </a:xfrm>
            <a:custGeom>
              <a:rect b="b" l="l" r="r" t="t"/>
              <a:pathLst>
                <a:path extrusionOk="0"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5477775" y="2272000"/>
              <a:ext cx="50825" cy="48075"/>
            </a:xfrm>
            <a:custGeom>
              <a:rect b="b" l="l" r="r" t="t"/>
              <a:pathLst>
                <a:path extrusionOk="0"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8144425" y="4227907"/>
            <a:ext cx="844611" cy="823594"/>
            <a:chOff x="-13947000" y="3212800"/>
            <a:chExt cx="353675" cy="352400"/>
          </a:xfrm>
        </p:grpSpPr>
        <p:sp>
          <p:nvSpPr>
            <p:cNvPr id="1437" name="Google Shape;1437;p48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48"/>
          <p:cNvGrpSpPr/>
          <p:nvPr/>
        </p:nvGrpSpPr>
        <p:grpSpPr>
          <a:xfrm>
            <a:off x="217969" y="4146189"/>
            <a:ext cx="730816" cy="631686"/>
            <a:chOff x="1490050" y="3805975"/>
            <a:chExt cx="491900" cy="482350"/>
          </a:xfrm>
        </p:grpSpPr>
        <p:sp>
          <p:nvSpPr>
            <p:cNvPr id="1440" name="Google Shape;1440;p48"/>
            <p:cNvSpPr/>
            <p:nvPr/>
          </p:nvSpPr>
          <p:spPr>
            <a:xfrm>
              <a:off x="1541775" y="3877050"/>
              <a:ext cx="302500" cy="277225"/>
            </a:xfrm>
            <a:custGeom>
              <a:rect b="b" l="l" r="r" t="t"/>
              <a:pathLst>
                <a:path extrusionOk="0"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824450" y="3805975"/>
              <a:ext cx="157500" cy="150525"/>
            </a:xfrm>
            <a:custGeom>
              <a:rect b="b" l="l" r="r" t="t"/>
              <a:pathLst>
                <a:path extrusionOk="0"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626675" y="3936600"/>
              <a:ext cx="277225" cy="302600"/>
            </a:xfrm>
            <a:custGeom>
              <a:rect b="b" l="l" r="r" t="t"/>
              <a:pathLst>
                <a:path extrusionOk="0"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490050" y="4166500"/>
              <a:ext cx="129950" cy="121825"/>
            </a:xfrm>
            <a:custGeom>
              <a:rect b="b" l="l" r="r" t="t"/>
              <a:pathLst>
                <a:path extrusionOk="0"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44" name="Google Shape;1444;p48"/>
          <p:cNvSpPr txBox="1"/>
          <p:nvPr/>
        </p:nvSpPr>
        <p:spPr>
          <a:xfrm>
            <a:off x="-115712" y="662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Say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25" name="Google Shape;1425;p48"/>
          <p:cNvSpPr txBox="1"/>
          <p:nvPr>
            <p:ph idx="4294967295"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 for June</a:t>
            </a:r>
            <a:endParaRPr/>
          </a:p>
        </p:txBody>
      </p:sp>
      <p:sp>
        <p:nvSpPr>
          <p:cNvPr id="1445" name="Google Shape;1445;p48"/>
          <p:cNvSpPr txBox="1"/>
          <p:nvPr/>
        </p:nvSpPr>
        <p:spPr>
          <a:xfrm>
            <a:off x="8258225" y="173000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Think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6" name="Google Shape;1446;p48"/>
          <p:cNvSpPr txBox="1"/>
          <p:nvPr/>
        </p:nvSpPr>
        <p:spPr>
          <a:xfrm>
            <a:off x="8536375" y="4079825"/>
            <a:ext cx="730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Feel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7" name="Google Shape;1447;p48"/>
          <p:cNvSpPr txBox="1"/>
          <p:nvPr/>
        </p:nvSpPr>
        <p:spPr>
          <a:xfrm>
            <a:off x="471700" y="921301"/>
            <a:ext cx="8253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Grades aren’t made explicitly clear until the end of the term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8" name="Google Shape;1448;p48"/>
          <p:cNvSpPr txBox="1"/>
          <p:nvPr/>
        </p:nvSpPr>
        <p:spPr>
          <a:xfrm>
            <a:off x="1023125" y="1964975"/>
            <a:ext cx="730800" cy="695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Encouraged to talk to college counselors as a freshman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9" name="Google Shape;1449;p48"/>
          <p:cNvSpPr txBox="1"/>
          <p:nvPr/>
        </p:nvSpPr>
        <p:spPr>
          <a:xfrm>
            <a:off x="1496050" y="991288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“It’s always helpful to talk through problems with other people”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0" name="Google Shape;1450;p48"/>
          <p:cNvSpPr txBox="1"/>
          <p:nvPr/>
        </p:nvSpPr>
        <p:spPr>
          <a:xfrm>
            <a:off x="2798400" y="1981038"/>
            <a:ext cx="633000" cy="631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“I’m not sure how much [college prep] is just a name”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1" name="Google Shape;1451;p48"/>
          <p:cNvSpPr txBox="1"/>
          <p:nvPr/>
        </p:nvSpPr>
        <p:spPr>
          <a:xfrm>
            <a:off x="3587747" y="892060"/>
            <a:ext cx="7407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Many different styles of learning (quiz, project, DBA, lesson)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2" name="Google Shape;1452;p48"/>
          <p:cNvSpPr txBox="1"/>
          <p:nvPr/>
        </p:nvSpPr>
        <p:spPr>
          <a:xfrm>
            <a:off x="3619838" y="1712125"/>
            <a:ext cx="730800" cy="729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Tutoring is event motivated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3" name="Google Shape;1453;p48"/>
          <p:cNvSpPr txBox="1"/>
          <p:nvPr/>
        </p:nvSpPr>
        <p:spPr>
          <a:xfrm>
            <a:off x="2510488" y="916902"/>
            <a:ext cx="844500" cy="84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“They have a high bar for their students, but they have high levels of support”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4" name="Google Shape;1454;p48"/>
          <p:cNvSpPr txBox="1"/>
          <p:nvPr/>
        </p:nvSpPr>
        <p:spPr>
          <a:xfrm>
            <a:off x="1997852" y="3684700"/>
            <a:ext cx="633000" cy="5727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7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Tries to predict quiz questions</a:t>
            </a:r>
            <a:endParaRPr sz="7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5" name="Google Shape;1455;p48"/>
          <p:cNvSpPr txBox="1"/>
          <p:nvPr/>
        </p:nvSpPr>
        <p:spPr>
          <a:xfrm>
            <a:off x="26400" y="2909875"/>
            <a:ext cx="740700" cy="6951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Wakes up at 6:40am 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6" name="Google Shape;1456;p48"/>
          <p:cNvSpPr txBox="1"/>
          <p:nvPr/>
        </p:nvSpPr>
        <p:spPr>
          <a:xfrm>
            <a:off x="1145377" y="4146125"/>
            <a:ext cx="740700" cy="6951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Carefully read the consent form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7" name="Google Shape;1457;p48"/>
          <p:cNvSpPr txBox="1"/>
          <p:nvPr/>
        </p:nvSpPr>
        <p:spPr>
          <a:xfrm>
            <a:off x="885563" y="32232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Does all her homework on Sundays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8" name="Google Shape;1458;p48"/>
          <p:cNvSpPr txBox="1"/>
          <p:nvPr/>
        </p:nvSpPr>
        <p:spPr>
          <a:xfrm>
            <a:off x="3697863" y="4282675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Prepares for essays by using annotations, highlights, tabs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9" name="Google Shape;1459;p48"/>
          <p:cNvSpPr txBox="1"/>
          <p:nvPr/>
        </p:nvSpPr>
        <p:spPr>
          <a:xfrm>
            <a:off x="1997838" y="43512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Tracks assignments with a checklist (physical checkboxes)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0" name="Google Shape;1460;p48"/>
          <p:cNvSpPr txBox="1"/>
          <p:nvPr/>
        </p:nvSpPr>
        <p:spPr>
          <a:xfrm>
            <a:off x="3584175" y="3062575"/>
            <a:ext cx="882300" cy="8919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physical planner (doesn’t like school-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provided planner)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1" name="Google Shape;1461;p48"/>
          <p:cNvSpPr txBox="1"/>
          <p:nvPr/>
        </p:nvSpPr>
        <p:spPr>
          <a:xfrm>
            <a:off x="2847863" y="4224438"/>
            <a:ext cx="7308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Goes back over slideshows after class to fill in notes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2" name="Google Shape;1462;p48"/>
          <p:cNvSpPr txBox="1"/>
          <p:nvPr/>
        </p:nvSpPr>
        <p:spPr>
          <a:xfrm>
            <a:off x="2720851" y="3062575"/>
            <a:ext cx="730800" cy="7296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Goes to peer tutoring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3" name="Google Shape;1463;p48"/>
          <p:cNvSpPr txBox="1"/>
          <p:nvPr/>
        </p:nvSpPr>
        <p:spPr>
          <a:xfrm>
            <a:off x="7088150" y="731313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Extra-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curriculars are support for college apps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4" name="Google Shape;1464;p48"/>
          <p:cNvSpPr txBox="1"/>
          <p:nvPr/>
        </p:nvSpPr>
        <p:spPr>
          <a:xfrm>
            <a:off x="5601250" y="910175"/>
            <a:ext cx="5736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665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Smaller class sizes are better</a:t>
            </a:r>
            <a:endParaRPr sz="665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5" name="Google Shape;1465;p48"/>
          <p:cNvSpPr txBox="1"/>
          <p:nvPr/>
        </p:nvSpPr>
        <p:spPr>
          <a:xfrm>
            <a:off x="4721225" y="753275"/>
            <a:ext cx="730800" cy="7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School is a valuable source of support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6" name="Google Shape;1466;p48"/>
          <p:cNvSpPr txBox="1"/>
          <p:nvPr/>
        </p:nvSpPr>
        <p:spPr>
          <a:xfrm>
            <a:off x="8001800" y="991300"/>
            <a:ext cx="633000" cy="63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78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She isn’t college- level at volleyball</a:t>
            </a:r>
            <a:endParaRPr sz="78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7" name="Google Shape;1467;p48"/>
          <p:cNvSpPr txBox="1"/>
          <p:nvPr/>
        </p:nvSpPr>
        <p:spPr>
          <a:xfrm>
            <a:off x="4767663" y="1576588"/>
            <a:ext cx="825300" cy="8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Volleyball is worthwhile even if she doesn’t plan to plan in college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8" name="Google Shape;1468;p48"/>
          <p:cNvSpPr txBox="1"/>
          <p:nvPr/>
        </p:nvSpPr>
        <p:spPr>
          <a:xfrm>
            <a:off x="8334513" y="1720600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Students at different levels should be in different classes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69" name="Google Shape;1469;p48"/>
          <p:cNvSpPr txBox="1"/>
          <p:nvPr/>
        </p:nvSpPr>
        <p:spPr>
          <a:xfrm>
            <a:off x="6478477" y="1597765"/>
            <a:ext cx="844500" cy="8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having clear grades causes inconsistent stress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0" name="Google Shape;1470;p48"/>
          <p:cNvSpPr txBox="1"/>
          <p:nvPr/>
        </p:nvSpPr>
        <p:spPr>
          <a:xfrm>
            <a:off x="5778200" y="1691875"/>
            <a:ext cx="573600" cy="5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AP courses teach to the test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1" name="Google Shape;1471;p48"/>
          <p:cNvSpPr txBox="1"/>
          <p:nvPr/>
        </p:nvSpPr>
        <p:spPr>
          <a:xfrm>
            <a:off x="7463350" y="1819100"/>
            <a:ext cx="730800" cy="7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864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Your first year of high school sets the trajectory</a:t>
            </a:r>
            <a:endParaRPr sz="864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2" name="Google Shape;1472;p48"/>
          <p:cNvSpPr txBox="1"/>
          <p:nvPr/>
        </p:nvSpPr>
        <p:spPr>
          <a:xfrm>
            <a:off x="6272301" y="661994"/>
            <a:ext cx="633000" cy="63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Has a lot of freedom over her curriculum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3" name="Google Shape;1473;p48"/>
          <p:cNvSpPr txBox="1"/>
          <p:nvPr/>
        </p:nvSpPr>
        <p:spPr>
          <a:xfrm>
            <a:off x="1828276" y="1820763"/>
            <a:ext cx="825300" cy="823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“Upperclassmen can sign up for service hours by tutoring underclassmen”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4" name="Google Shape;1474;p48"/>
          <p:cNvSpPr txBox="1"/>
          <p:nvPr/>
        </p:nvSpPr>
        <p:spPr>
          <a:xfrm>
            <a:off x="6451800" y="2989702"/>
            <a:ext cx="825300" cy="823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More confident after working with peer tutors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5" name="Google Shape;1475;p48"/>
          <p:cNvSpPr txBox="1"/>
          <p:nvPr/>
        </p:nvSpPr>
        <p:spPr>
          <a:xfrm>
            <a:off x="8379650" y="3022850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64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Stress – can’t get ahead</a:t>
            </a:r>
            <a:endParaRPr sz="964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6" name="Google Shape;1476;p48"/>
          <p:cNvSpPr txBox="1"/>
          <p:nvPr/>
        </p:nvSpPr>
        <p:spPr>
          <a:xfrm>
            <a:off x="4694675" y="2909025"/>
            <a:ext cx="730800" cy="72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Challenged by memorization tasks</a:t>
            </a:r>
            <a:endParaRPr sz="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7" name="Google Shape;1477;p48"/>
          <p:cNvSpPr txBox="1"/>
          <p:nvPr/>
        </p:nvSpPr>
        <p:spPr>
          <a:xfrm>
            <a:off x="7397713" y="3223242"/>
            <a:ext cx="861300" cy="85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Motivated to get into college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8" name="Google Shape;1478;p48"/>
          <p:cNvSpPr txBox="1"/>
          <p:nvPr/>
        </p:nvSpPr>
        <p:spPr>
          <a:xfrm>
            <a:off x="4851896" y="3732347"/>
            <a:ext cx="573600" cy="572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Safe at school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79" name="Google Shape;1479;p48"/>
          <p:cNvSpPr txBox="1"/>
          <p:nvPr/>
        </p:nvSpPr>
        <p:spPr>
          <a:xfrm>
            <a:off x="6493549" y="4028775"/>
            <a:ext cx="740700" cy="738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Encouraged to take classes based on interest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0" name="Google Shape;1480;p48"/>
          <p:cNvSpPr txBox="1"/>
          <p:nvPr/>
        </p:nvSpPr>
        <p:spPr>
          <a:xfrm>
            <a:off x="5516390" y="3171865"/>
            <a:ext cx="844500" cy="84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Supported by her three older siblings who went to Menlo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1" name="Google Shape;1481;p48"/>
          <p:cNvSpPr txBox="1"/>
          <p:nvPr/>
        </p:nvSpPr>
        <p:spPr>
          <a:xfrm>
            <a:off x="5594123" y="4224438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Pride when she does well in class</a:t>
            </a:r>
            <a:endParaRPr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2" name="Google Shape;1482;p48"/>
          <p:cNvSpPr txBox="1"/>
          <p:nvPr/>
        </p:nvSpPr>
        <p:spPr>
          <a:xfrm>
            <a:off x="7323938" y="4275050"/>
            <a:ext cx="730800" cy="729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Fortunate to have well-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educated teachers </a:t>
            </a:r>
            <a:endParaRPr sz="9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3" name="Google Shape;1483;p48"/>
          <p:cNvSpPr txBox="1"/>
          <p:nvPr/>
        </p:nvSpPr>
        <p:spPr>
          <a:xfrm>
            <a:off x="4727713" y="4398469"/>
            <a:ext cx="633000" cy="63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Teachers are willing and excited to help</a:t>
            </a:r>
            <a:endParaRPr sz="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4" name="Google Shape;1484;p48"/>
          <p:cNvSpPr txBox="1"/>
          <p:nvPr/>
        </p:nvSpPr>
        <p:spPr>
          <a:xfrm>
            <a:off x="1686825" y="2861575"/>
            <a:ext cx="825300" cy="729300"/>
          </a:xfrm>
          <a:prstGeom prst="rect">
            <a:avLst/>
          </a:prstGeom>
          <a:solidFill>
            <a:srgbClr val="FF6B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864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Uses Cornell notes for long documents</a:t>
            </a:r>
            <a:endParaRPr sz="864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85" name="Google Shape;1485;p48"/>
          <p:cNvSpPr txBox="1"/>
          <p:nvPr/>
        </p:nvSpPr>
        <p:spPr>
          <a:xfrm>
            <a:off x="3614250" y="2514413"/>
            <a:ext cx="1995000" cy="3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Observation -&gt; Inference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49"/>
          <p:cNvSpPr txBox="1"/>
          <p:nvPr/>
        </p:nvSpPr>
        <p:spPr>
          <a:xfrm>
            <a:off x="1912500" y="2371650"/>
            <a:ext cx="5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END OF PRESENTATION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sp>
        <p:nvSpPr>
          <p:cNvPr id="753" name="Google Shape;753;p26"/>
          <p:cNvSpPr txBox="1"/>
          <p:nvPr/>
        </p:nvSpPr>
        <p:spPr>
          <a:xfrm>
            <a:off x="952350" y="1535538"/>
            <a:ext cx="1706100" cy="2145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Matthew Mattei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Junior</a:t>
            </a: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; Computer Science</a:t>
            </a:r>
            <a:endParaRPr sz="1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4" name="Google Shape;754;p26"/>
          <p:cNvSpPr/>
          <p:nvPr/>
        </p:nvSpPr>
        <p:spPr>
          <a:xfrm rot="-179843">
            <a:off x="1506829" y="1475777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55" name="Google Shape;7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358" y="3809352"/>
            <a:ext cx="992883" cy="12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25000"/>
              </a:schemeClr>
            </a:outerShdw>
          </a:effectLst>
        </p:spPr>
      </p:pic>
      <p:sp>
        <p:nvSpPr>
          <p:cNvPr id="756" name="Google Shape;756;p26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b="1" sz="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7" name="Google Shape;757;p26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8" name="Google Shape;758;p26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59" name="Google Shape;759;p26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0" name="Google Shape;760;p26"/>
          <p:cNvSpPr/>
          <p:nvPr/>
        </p:nvSpPr>
        <p:spPr>
          <a:xfrm>
            <a:off x="1257000" y="1733013"/>
            <a:ext cx="1096800" cy="1096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1" name="Google Shape;761;p26"/>
          <p:cNvSpPr txBox="1"/>
          <p:nvPr/>
        </p:nvSpPr>
        <p:spPr>
          <a:xfrm>
            <a:off x="2796750" y="1535538"/>
            <a:ext cx="1706100" cy="2145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Monica Hicks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Coterm;</a:t>
            </a: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 Computer Science</a:t>
            </a:r>
            <a:endParaRPr sz="1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2" name="Google Shape;762;p26"/>
          <p:cNvSpPr/>
          <p:nvPr/>
        </p:nvSpPr>
        <p:spPr>
          <a:xfrm rot="-179843">
            <a:off x="3351229" y="1475777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3" name="Google Shape;763;p26"/>
          <p:cNvSpPr/>
          <p:nvPr/>
        </p:nvSpPr>
        <p:spPr>
          <a:xfrm>
            <a:off x="3101400" y="1733013"/>
            <a:ext cx="1096800" cy="1096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4" name="Google Shape;764;p26"/>
          <p:cNvSpPr txBox="1"/>
          <p:nvPr/>
        </p:nvSpPr>
        <p:spPr>
          <a:xfrm>
            <a:off x="4641150" y="1535538"/>
            <a:ext cx="1706100" cy="2145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Alison Rogers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Coterm</a:t>
            </a:r>
            <a:r>
              <a:rPr lang="en" sz="1050">
                <a:latin typeface="Didact Gothic"/>
                <a:ea typeface="Didact Gothic"/>
                <a:cs typeface="Didact Gothic"/>
                <a:sym typeface="Didact Gothic"/>
              </a:rPr>
              <a:t>; Computer Science</a:t>
            </a:r>
            <a:endParaRPr sz="105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5" name="Google Shape;765;p26"/>
          <p:cNvSpPr/>
          <p:nvPr/>
        </p:nvSpPr>
        <p:spPr>
          <a:xfrm rot="-179843">
            <a:off x="5195629" y="1475777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6" name="Google Shape;766;p26"/>
          <p:cNvSpPr/>
          <p:nvPr/>
        </p:nvSpPr>
        <p:spPr>
          <a:xfrm>
            <a:off x="4945800" y="1733013"/>
            <a:ext cx="1096800" cy="1096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7" name="Google Shape;767;p26"/>
          <p:cNvSpPr txBox="1"/>
          <p:nvPr/>
        </p:nvSpPr>
        <p:spPr>
          <a:xfrm>
            <a:off x="6485550" y="1535538"/>
            <a:ext cx="1706100" cy="2145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Justin Blumencranz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Senior</a:t>
            </a:r>
            <a:r>
              <a:rPr lang="en" sz="1100">
                <a:latin typeface="Didact Gothic"/>
                <a:ea typeface="Didact Gothic"/>
                <a:cs typeface="Didact Gothic"/>
                <a:sym typeface="Didact Gothic"/>
              </a:rPr>
              <a:t>; Symbolic Systems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8" name="Google Shape;768;p26"/>
          <p:cNvSpPr/>
          <p:nvPr/>
        </p:nvSpPr>
        <p:spPr>
          <a:xfrm rot="-179843">
            <a:off x="7040029" y="1475777"/>
            <a:ext cx="527822" cy="119267"/>
          </a:xfrm>
          <a:prstGeom prst="rect">
            <a:avLst/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69" name="Google Shape;769;p26"/>
          <p:cNvSpPr/>
          <p:nvPr/>
        </p:nvSpPr>
        <p:spPr>
          <a:xfrm>
            <a:off x="6790200" y="1733013"/>
            <a:ext cx="1096800" cy="1096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770" name="Google Shape;770;p26"/>
          <p:cNvPicPr preferRelativeResize="0"/>
          <p:nvPr/>
        </p:nvPicPr>
        <p:blipFill rotWithShape="1">
          <a:blip r:embed="rId4">
            <a:alphaModFix/>
          </a:blip>
          <a:srcRect b="0" l="18020" r="18192" t="0"/>
          <a:stretch/>
        </p:blipFill>
        <p:spPr>
          <a:xfrm>
            <a:off x="3061200" y="1708125"/>
            <a:ext cx="1137000" cy="114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1" name="Google Shape;771;p26"/>
          <p:cNvPicPr preferRelativeResize="0"/>
          <p:nvPr/>
        </p:nvPicPr>
        <p:blipFill rotWithShape="1">
          <a:blip r:embed="rId5">
            <a:alphaModFix/>
          </a:blip>
          <a:srcRect b="4945" l="8262" r="7427" t="3979"/>
          <a:stretch/>
        </p:blipFill>
        <p:spPr>
          <a:xfrm>
            <a:off x="4912950" y="1695225"/>
            <a:ext cx="1162500" cy="117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2" name="Google Shape;772;p26"/>
          <p:cNvPicPr preferRelativeResize="0"/>
          <p:nvPr/>
        </p:nvPicPr>
        <p:blipFill rotWithShape="1">
          <a:blip r:embed="rId6">
            <a:alphaModFix/>
          </a:blip>
          <a:srcRect b="4922" l="3832" r="6408" t="7641"/>
          <a:stretch/>
        </p:blipFill>
        <p:spPr>
          <a:xfrm>
            <a:off x="6770100" y="1733030"/>
            <a:ext cx="1137000" cy="113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3" name="Google Shape;773;p26"/>
          <p:cNvPicPr preferRelativeResize="0"/>
          <p:nvPr/>
        </p:nvPicPr>
        <p:blipFill rotWithShape="1">
          <a:blip r:embed="rId7">
            <a:alphaModFix/>
          </a:blip>
          <a:srcRect b="4908" l="4943" r="4014" t="4199"/>
          <a:stretch/>
        </p:blipFill>
        <p:spPr>
          <a:xfrm>
            <a:off x="1249650" y="1735726"/>
            <a:ext cx="1137000" cy="1128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7"/>
          <p:cNvSpPr/>
          <p:nvPr/>
        </p:nvSpPr>
        <p:spPr>
          <a:xfrm>
            <a:off x="2613225" y="985375"/>
            <a:ext cx="3917400" cy="461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79" name="Google Shape;779;p27"/>
          <p:cNvSpPr/>
          <p:nvPr/>
        </p:nvSpPr>
        <p:spPr>
          <a:xfrm>
            <a:off x="3611175" y="1168200"/>
            <a:ext cx="1921500" cy="1921500"/>
          </a:xfrm>
          <a:prstGeom prst="star8">
            <a:avLst>
              <a:gd fmla="val 37500" name="adj"/>
            </a:avLst>
          </a:prstGeom>
          <a:solidFill>
            <a:srgbClr val="F9C758">
              <a:alpha val="69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80" name="Google Shape;780;p27"/>
          <p:cNvSpPr/>
          <p:nvPr/>
        </p:nvSpPr>
        <p:spPr>
          <a:xfrm>
            <a:off x="3795525" y="1352550"/>
            <a:ext cx="1552800" cy="1552800"/>
          </a:xfrm>
          <a:prstGeom prst="star8">
            <a:avLst>
              <a:gd fmla="val 37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781" name="Google Shape;781;p27"/>
          <p:cNvGrpSpPr/>
          <p:nvPr/>
        </p:nvGrpSpPr>
        <p:grpSpPr>
          <a:xfrm>
            <a:off x="3504661" y="3450844"/>
            <a:ext cx="2271862" cy="2284091"/>
            <a:chOff x="-40372575" y="3604550"/>
            <a:chExt cx="311150" cy="316650"/>
          </a:xfrm>
        </p:grpSpPr>
        <p:sp>
          <p:nvSpPr>
            <p:cNvPr id="782" name="Google Shape;782;p27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rgbClr val="DC6B64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DC6B64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rgbClr val="DC6B64">
                <a:alpha val="61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5" name="Google Shape;785;p27"/>
          <p:cNvGrpSpPr/>
          <p:nvPr/>
        </p:nvGrpSpPr>
        <p:grpSpPr>
          <a:xfrm>
            <a:off x="3435997" y="3395578"/>
            <a:ext cx="2271862" cy="2284091"/>
            <a:chOff x="-40372575" y="3604550"/>
            <a:chExt cx="311150" cy="316650"/>
          </a:xfrm>
        </p:grpSpPr>
        <p:sp>
          <p:nvSpPr>
            <p:cNvPr id="786" name="Google Shape;786;p27"/>
            <p:cNvSpPr/>
            <p:nvPr/>
          </p:nvSpPr>
          <p:spPr>
            <a:xfrm>
              <a:off x="-40372575" y="3604550"/>
              <a:ext cx="311150" cy="134475"/>
            </a:xfrm>
            <a:custGeom>
              <a:rect b="b" l="l" r="r" t="t"/>
              <a:pathLst>
                <a:path extrusionOk="0" h="5379" w="12446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-40312700" y="3730575"/>
              <a:ext cx="185100" cy="190625"/>
            </a:xfrm>
            <a:custGeom>
              <a:rect b="b" l="l" r="r" t="t"/>
              <a:pathLst>
                <a:path extrusionOk="0" h="7625" w="7404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-40250475" y="3688025"/>
              <a:ext cx="66950" cy="20500"/>
            </a:xfrm>
            <a:custGeom>
              <a:rect b="b" l="l" r="r" t="t"/>
              <a:pathLst>
                <a:path extrusionOk="0" h="820" w="2678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789" name="Google Shape;789;p27"/>
          <p:cNvGrpSpPr/>
          <p:nvPr/>
        </p:nvGrpSpPr>
        <p:grpSpPr>
          <a:xfrm>
            <a:off x="4189669" y="1739229"/>
            <a:ext cx="840719" cy="836589"/>
            <a:chOff x="-38538975" y="3954250"/>
            <a:chExt cx="318225" cy="316650"/>
          </a:xfrm>
        </p:grpSpPr>
        <p:sp>
          <p:nvSpPr>
            <p:cNvPr id="790" name="Google Shape;790;p27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27"/>
          <p:cNvGrpSpPr/>
          <p:nvPr/>
        </p:nvGrpSpPr>
        <p:grpSpPr>
          <a:xfrm>
            <a:off x="4151569" y="1710654"/>
            <a:ext cx="840719" cy="836589"/>
            <a:chOff x="-38538975" y="3954250"/>
            <a:chExt cx="318225" cy="316650"/>
          </a:xfrm>
        </p:grpSpPr>
        <p:sp>
          <p:nvSpPr>
            <p:cNvPr id="793" name="Google Shape;793;p27"/>
            <p:cNvSpPr/>
            <p:nvPr/>
          </p:nvSpPr>
          <p:spPr>
            <a:xfrm>
              <a:off x="-38538975" y="3954250"/>
              <a:ext cx="254425" cy="253625"/>
            </a:xfrm>
            <a:custGeom>
              <a:rect b="b" l="l" r="r" t="t"/>
              <a:pathLst>
                <a:path extrusionOk="0" h="10145" w="10177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-38496450" y="4081725"/>
              <a:ext cx="275700" cy="189175"/>
            </a:xfrm>
            <a:custGeom>
              <a:rect b="b" l="l" r="r" t="t"/>
              <a:pathLst>
                <a:path extrusionOk="0" h="7567" w="11028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27"/>
          <p:cNvSpPr txBox="1"/>
          <p:nvPr>
            <p:ph idx="4294967295" type="title"/>
          </p:nvPr>
        </p:nvSpPr>
        <p:spPr>
          <a:xfrm>
            <a:off x="1658350" y="114275"/>
            <a:ext cx="573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chosen </a:t>
            </a:r>
            <a:r>
              <a:rPr b="1" lang="en" sz="3000">
                <a:solidFill>
                  <a:schemeClr val="accent3"/>
                </a:solidFill>
                <a:latin typeface="Fredoka"/>
                <a:ea typeface="Fredoka"/>
                <a:cs typeface="Fredoka"/>
                <a:sym typeface="Fredoka"/>
              </a:rPr>
              <a:t>p</a:t>
            </a:r>
            <a:r>
              <a:rPr b="1" lang="en" sz="3000">
                <a:solidFill>
                  <a:schemeClr val="accent3"/>
                </a:solidFill>
                <a:latin typeface="Fredoka"/>
                <a:ea typeface="Fredoka"/>
                <a:cs typeface="Fredoka"/>
                <a:sym typeface="Fredoka"/>
              </a:rPr>
              <a:t>roblem domain</a:t>
            </a:r>
            <a:r>
              <a:rPr lang="en" sz="3000"/>
              <a:t> is…</a:t>
            </a:r>
            <a:endParaRPr sz="3000"/>
          </a:p>
        </p:txBody>
      </p:sp>
      <p:sp>
        <p:nvSpPr>
          <p:cNvPr id="796" name="Google Shape;796;p27"/>
          <p:cNvSpPr txBox="1"/>
          <p:nvPr>
            <p:ph idx="4294967295" type="title"/>
          </p:nvPr>
        </p:nvSpPr>
        <p:spPr>
          <a:xfrm>
            <a:off x="2613375" y="2905350"/>
            <a:ext cx="39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High School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97" name="Google Shape;797;p27"/>
          <p:cNvSpPr/>
          <p:nvPr/>
        </p:nvSpPr>
        <p:spPr>
          <a:xfrm rot="-1799712">
            <a:off x="3117931" y="1557762"/>
            <a:ext cx="345028" cy="320296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98" name="Google Shape;798;p27"/>
          <p:cNvSpPr/>
          <p:nvPr/>
        </p:nvSpPr>
        <p:spPr>
          <a:xfrm rot="-810675">
            <a:off x="3233522" y="2463826"/>
            <a:ext cx="345020" cy="320289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99" name="Google Shape;799;p27"/>
          <p:cNvSpPr/>
          <p:nvPr/>
        </p:nvSpPr>
        <p:spPr>
          <a:xfrm rot="1421341">
            <a:off x="5977358" y="2037946"/>
            <a:ext cx="345041" cy="320309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00" name="Google Shape;800;p27"/>
          <p:cNvSpPr/>
          <p:nvPr/>
        </p:nvSpPr>
        <p:spPr>
          <a:xfrm rot="379657">
            <a:off x="5640532" y="1515993"/>
            <a:ext cx="345021" cy="320290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01" name="Google Shape;801;p27"/>
          <p:cNvSpPr/>
          <p:nvPr/>
        </p:nvSpPr>
        <p:spPr>
          <a:xfrm rot="1345437">
            <a:off x="2823211" y="2149308"/>
            <a:ext cx="345047" cy="320314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02" name="Google Shape;802;p27"/>
          <p:cNvSpPr/>
          <p:nvPr/>
        </p:nvSpPr>
        <p:spPr>
          <a:xfrm rot="-810675">
            <a:off x="5641522" y="2499576"/>
            <a:ext cx="345020" cy="320289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803" name="Google Shape;803;p27"/>
          <p:cNvSpPr txBox="1"/>
          <p:nvPr/>
        </p:nvSpPr>
        <p:spPr>
          <a:xfrm>
            <a:off x="0" y="2022300"/>
            <a:ext cx="2613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Reason 1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Large and relatable problem space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04" name="Google Shape;804;p27"/>
          <p:cNvSpPr txBox="1"/>
          <p:nvPr/>
        </p:nvSpPr>
        <p:spPr>
          <a:xfrm>
            <a:off x="6530625" y="2022300"/>
            <a:ext cx="2613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Reason 2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Garnered team interest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05" name="Google Shape;805;p27"/>
          <p:cNvSpPr txBox="1"/>
          <p:nvPr/>
        </p:nvSpPr>
        <p:spPr>
          <a:xfrm>
            <a:off x="121950" y="3613750"/>
            <a:ext cx="2369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Reason 3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Significant opportunity for impact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8"/>
          <p:cNvSpPr txBox="1"/>
          <p:nvPr/>
        </p:nvSpPr>
        <p:spPr>
          <a:xfrm>
            <a:off x="1586250" y="3482775"/>
            <a:ext cx="5971500" cy="764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Recruitment</a:t>
            </a: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: parent reach outs, cold approaches</a:t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1" name="Google Shape;81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12" name="Google Shape;812;p28"/>
          <p:cNvSpPr txBox="1"/>
          <p:nvPr/>
        </p:nvSpPr>
        <p:spPr>
          <a:xfrm>
            <a:off x="1586250" y="1320650"/>
            <a:ext cx="1968900" cy="764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 Interviews</a:t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3" name="Google Shape;813;p28"/>
          <p:cNvSpPr/>
          <p:nvPr/>
        </p:nvSpPr>
        <p:spPr>
          <a:xfrm flipH="1" rot="179843">
            <a:off x="2306767" y="1267064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4" name="Google Shape;814;p28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5" name="Google Shape;815;p28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6" name="Google Shape;816;p28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7" name="Google Shape;817;p28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8" name="Google Shape;818;p28"/>
          <p:cNvSpPr txBox="1"/>
          <p:nvPr/>
        </p:nvSpPr>
        <p:spPr>
          <a:xfrm>
            <a:off x="3771425" y="1320650"/>
            <a:ext cx="3786300" cy="764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 Online and 3 In Person</a:t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9" name="Google Shape;819;p28"/>
          <p:cNvSpPr/>
          <p:nvPr/>
        </p:nvSpPr>
        <p:spPr>
          <a:xfrm flipH="1" rot="179843">
            <a:off x="5400642" y="1267064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0" name="Google Shape;820;p28"/>
          <p:cNvSpPr txBox="1"/>
          <p:nvPr/>
        </p:nvSpPr>
        <p:spPr>
          <a:xfrm>
            <a:off x="1586250" y="2225174"/>
            <a:ext cx="5971500" cy="10536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Didact Gothic"/>
                <a:ea typeface="Didact Gothic"/>
                <a:cs typeface="Didact Gothic"/>
                <a:sym typeface="Didact Gothic"/>
              </a:rPr>
              <a:t>Compensation: ~$20 in various forms (gift card, Venmo, food, etc.)</a:t>
            </a:r>
            <a:endParaRPr b="1" sz="2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1" name="Google Shape;821;p28"/>
          <p:cNvSpPr/>
          <p:nvPr/>
        </p:nvSpPr>
        <p:spPr>
          <a:xfrm flipH="1" rot="179843">
            <a:off x="4308092" y="2175314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2" name="Google Shape;822;p28"/>
          <p:cNvSpPr/>
          <p:nvPr/>
        </p:nvSpPr>
        <p:spPr>
          <a:xfrm flipH="1" rot="179843">
            <a:off x="4308092" y="3432914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29"/>
          <p:cNvSpPr txBox="1"/>
          <p:nvPr/>
        </p:nvSpPr>
        <p:spPr>
          <a:xfrm>
            <a:off x="2287975" y="209250"/>
            <a:ext cx="4526700" cy="566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June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8" name="Google Shape;828;p29"/>
          <p:cNvSpPr txBox="1"/>
          <p:nvPr/>
        </p:nvSpPr>
        <p:spPr>
          <a:xfrm>
            <a:off x="4157300" y="988600"/>
            <a:ext cx="4281900" cy="333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 chose them?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High school student we had easy access to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(we were able to cold-approach them)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were they appropriate?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Currently in high school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Only student we interviewed from a private high school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What did we ask/talk about?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Balancing school and sports, study methods, school culture, school-provided support services, post-HS plans, what motivates them to do well in school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9" name="Google Shape;829;p29"/>
          <p:cNvSpPr/>
          <p:nvPr/>
        </p:nvSpPr>
        <p:spPr>
          <a:xfrm flipH="1" rot="180536">
            <a:off x="4220515" y="140518"/>
            <a:ext cx="702969" cy="158922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0" name="Google Shape;830;p29"/>
          <p:cNvSpPr/>
          <p:nvPr/>
        </p:nvSpPr>
        <p:spPr>
          <a:xfrm rot="-179843">
            <a:off x="6034329" y="935027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1" name="Google Shape;831;p29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2" name="Google Shape;832;p29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3" name="Google Shape;833;p29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4" name="Google Shape;834;p29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5" name="Google Shape;835;p29"/>
          <p:cNvSpPr txBox="1"/>
          <p:nvPr/>
        </p:nvSpPr>
        <p:spPr>
          <a:xfrm>
            <a:off x="704900" y="15391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Where: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6" name="Google Shape;836;p29"/>
          <p:cNvSpPr txBox="1"/>
          <p:nvPr/>
        </p:nvSpPr>
        <p:spPr>
          <a:xfrm>
            <a:off x="704900" y="2045584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Apparatus: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7" name="Google Shape;837;p29"/>
          <p:cNvSpPr txBox="1"/>
          <p:nvPr/>
        </p:nvSpPr>
        <p:spPr>
          <a:xfrm>
            <a:off x="704900" y="255205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Interviewers: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38" name="Google Shape;838;p29"/>
          <p:cNvSpPr txBox="1"/>
          <p:nvPr/>
        </p:nvSpPr>
        <p:spPr>
          <a:xfrm>
            <a:off x="1896025" y="20355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iPhone Audio</a:t>
            </a:r>
            <a:endParaRPr/>
          </a:p>
        </p:txBody>
      </p:sp>
      <p:sp>
        <p:nvSpPr>
          <p:cNvPr id="839" name="Google Shape;839;p29"/>
          <p:cNvSpPr txBox="1"/>
          <p:nvPr/>
        </p:nvSpPr>
        <p:spPr>
          <a:xfrm>
            <a:off x="1293275" y="152200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Stanford Shopping Mall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0" name="Google Shape;840;p29"/>
          <p:cNvSpPr txBox="1"/>
          <p:nvPr/>
        </p:nvSpPr>
        <p:spPr>
          <a:xfrm>
            <a:off x="1239625" y="2549100"/>
            <a:ext cx="21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Alison, Monica</a:t>
            </a:r>
            <a:endParaRPr sz="1300"/>
          </a:p>
        </p:txBody>
      </p:sp>
      <p:sp>
        <p:nvSpPr>
          <p:cNvPr id="841" name="Google Shape;841;p29"/>
          <p:cNvSpPr txBox="1"/>
          <p:nvPr/>
        </p:nvSpPr>
        <p:spPr>
          <a:xfrm>
            <a:off x="704838" y="30503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Notetaker: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2" name="Google Shape;842;p29"/>
          <p:cNvSpPr txBox="1"/>
          <p:nvPr/>
        </p:nvSpPr>
        <p:spPr>
          <a:xfrm>
            <a:off x="1895963" y="30473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Justin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0"/>
          <p:cNvSpPr txBox="1"/>
          <p:nvPr/>
        </p:nvSpPr>
        <p:spPr>
          <a:xfrm>
            <a:off x="704900" y="10057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Where: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8" name="Google Shape;848;p30"/>
          <p:cNvSpPr txBox="1"/>
          <p:nvPr/>
        </p:nvSpPr>
        <p:spPr>
          <a:xfrm>
            <a:off x="2287975" y="209250"/>
            <a:ext cx="4526700" cy="566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Anwar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49" name="Google Shape;849;p30"/>
          <p:cNvSpPr txBox="1"/>
          <p:nvPr/>
        </p:nvSpPr>
        <p:spPr>
          <a:xfrm>
            <a:off x="4157300" y="988600"/>
            <a:ext cx="4281900" cy="333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 chose them?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We were seeking a student who doesn’t go to a traditional high school.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were they appropriate?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Non-traditional high school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They don’t plan on attending college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What did we ask/talk about?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Self-managing their schedule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Learning strategies in and out of the classroom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Who they turn to for support in a remote environment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Post-HS plans other than college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0" name="Google Shape;850;p30"/>
          <p:cNvSpPr/>
          <p:nvPr/>
        </p:nvSpPr>
        <p:spPr>
          <a:xfrm flipH="1" rot="180536">
            <a:off x="4220515" y="140518"/>
            <a:ext cx="702969" cy="158922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1" name="Google Shape;851;p30"/>
          <p:cNvSpPr/>
          <p:nvPr/>
        </p:nvSpPr>
        <p:spPr>
          <a:xfrm rot="-179843">
            <a:off x="6034329" y="935027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3" name="Google Shape;853;p30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4" name="Google Shape;854;p30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5" name="Google Shape;855;p30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6" name="Google Shape;856;p30"/>
          <p:cNvSpPr txBox="1"/>
          <p:nvPr/>
        </p:nvSpPr>
        <p:spPr>
          <a:xfrm>
            <a:off x="704900" y="1512184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Apparatus: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7" name="Google Shape;857;p30"/>
          <p:cNvSpPr txBox="1"/>
          <p:nvPr/>
        </p:nvSpPr>
        <p:spPr>
          <a:xfrm>
            <a:off x="704900" y="201865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Interviewer(s):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58" name="Google Shape;858;p30"/>
          <p:cNvSpPr txBox="1"/>
          <p:nvPr/>
        </p:nvSpPr>
        <p:spPr>
          <a:xfrm>
            <a:off x="1896025" y="15021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Zoom Recording</a:t>
            </a:r>
            <a:endParaRPr/>
          </a:p>
        </p:txBody>
      </p:sp>
      <p:sp>
        <p:nvSpPr>
          <p:cNvPr id="859" name="Google Shape;859;p30"/>
          <p:cNvSpPr txBox="1"/>
          <p:nvPr/>
        </p:nvSpPr>
        <p:spPr>
          <a:xfrm>
            <a:off x="1896025" y="98858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Zoom</a:t>
            </a:r>
            <a:endParaRPr/>
          </a:p>
        </p:txBody>
      </p:sp>
      <p:sp>
        <p:nvSpPr>
          <p:cNvPr id="860" name="Google Shape;860;p30"/>
          <p:cNvSpPr txBox="1"/>
          <p:nvPr/>
        </p:nvSpPr>
        <p:spPr>
          <a:xfrm>
            <a:off x="1896025" y="201568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Monica, Matthew</a:t>
            </a:r>
            <a:endParaRPr sz="1300"/>
          </a:p>
        </p:txBody>
      </p:sp>
      <p:sp>
        <p:nvSpPr>
          <p:cNvPr id="861" name="Google Shape;861;p30"/>
          <p:cNvSpPr txBox="1"/>
          <p:nvPr/>
        </p:nvSpPr>
        <p:spPr>
          <a:xfrm>
            <a:off x="704838" y="25169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Notetaker: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2" name="Google Shape;862;p30"/>
          <p:cNvSpPr txBox="1"/>
          <p:nvPr/>
        </p:nvSpPr>
        <p:spPr>
          <a:xfrm>
            <a:off x="1895963" y="25139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Matthew</a:t>
            </a:r>
            <a:endParaRPr sz="1300"/>
          </a:p>
        </p:txBody>
      </p:sp>
      <p:sp>
        <p:nvSpPr>
          <p:cNvPr id="863" name="Google Shape;863;p30"/>
          <p:cNvSpPr txBox="1"/>
          <p:nvPr/>
        </p:nvSpPr>
        <p:spPr>
          <a:xfrm>
            <a:off x="704850" y="3046071"/>
            <a:ext cx="2709600" cy="380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Extreme Axis: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64" name="Google Shape;864;p30"/>
          <p:cNvSpPr txBox="1"/>
          <p:nvPr/>
        </p:nvSpPr>
        <p:spPr>
          <a:xfrm>
            <a:off x="704975" y="3043100"/>
            <a:ext cx="27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Online High School</a:t>
            </a:r>
            <a:endParaRPr sz="1300"/>
          </a:p>
        </p:txBody>
      </p:sp>
      <p:sp>
        <p:nvSpPr>
          <p:cNvPr id="865" name="Google Shape;865;p30"/>
          <p:cNvSpPr/>
          <p:nvPr/>
        </p:nvSpPr>
        <p:spPr>
          <a:xfrm flipH="1">
            <a:off x="5533350" y="122176"/>
            <a:ext cx="1518600" cy="2730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Extreme User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1"/>
          <p:cNvSpPr txBox="1"/>
          <p:nvPr/>
        </p:nvSpPr>
        <p:spPr>
          <a:xfrm>
            <a:off x="2287975" y="209250"/>
            <a:ext cx="4526700" cy="566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Sasha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1" name="Google Shape;871;p31"/>
          <p:cNvSpPr txBox="1"/>
          <p:nvPr/>
        </p:nvSpPr>
        <p:spPr>
          <a:xfrm>
            <a:off x="4157300" y="988600"/>
            <a:ext cx="4281900" cy="333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 chose them?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High school student we had easy access to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(we were able to cold-approach them)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were they appropriate?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Attends public high school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Juggles being a student and working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What did we ask/talk about?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Studying and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note taking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 techniques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Applying to high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schools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 and pre-college programs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Feeling unsafe in school (fighting, drugs, guns)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Seeking 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outside</a:t>
            </a: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 help (finding/scheduling tutors)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2" name="Google Shape;872;p31"/>
          <p:cNvSpPr/>
          <p:nvPr/>
        </p:nvSpPr>
        <p:spPr>
          <a:xfrm flipH="1" rot="180536">
            <a:off x="4220515" y="140518"/>
            <a:ext cx="702969" cy="158922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3" name="Google Shape;873;p31"/>
          <p:cNvSpPr/>
          <p:nvPr/>
        </p:nvSpPr>
        <p:spPr>
          <a:xfrm rot="-179843">
            <a:off x="6034329" y="935027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4" name="Google Shape;874;p31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5" name="Google Shape;875;p31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6" name="Google Shape;876;p31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7" name="Google Shape;877;p31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8" name="Google Shape;878;p31"/>
          <p:cNvSpPr txBox="1"/>
          <p:nvPr/>
        </p:nvSpPr>
        <p:spPr>
          <a:xfrm>
            <a:off x="704900" y="15391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Where: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79" name="Google Shape;879;p31"/>
          <p:cNvSpPr txBox="1"/>
          <p:nvPr/>
        </p:nvSpPr>
        <p:spPr>
          <a:xfrm>
            <a:off x="704900" y="2045584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Apparatus: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80" name="Google Shape;880;p31"/>
          <p:cNvSpPr txBox="1"/>
          <p:nvPr/>
        </p:nvSpPr>
        <p:spPr>
          <a:xfrm>
            <a:off x="704900" y="255205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Interviewers: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1896025" y="20355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iPhone Audio</a:t>
            </a:r>
            <a:endParaRPr/>
          </a:p>
        </p:txBody>
      </p:sp>
      <p:sp>
        <p:nvSpPr>
          <p:cNvPr id="882" name="Google Shape;882;p31"/>
          <p:cNvSpPr txBox="1"/>
          <p:nvPr/>
        </p:nvSpPr>
        <p:spPr>
          <a:xfrm>
            <a:off x="1239625" y="2549100"/>
            <a:ext cx="21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Alison, Monica</a:t>
            </a:r>
            <a:endParaRPr sz="1300"/>
          </a:p>
        </p:txBody>
      </p:sp>
      <p:sp>
        <p:nvSpPr>
          <p:cNvPr id="883" name="Google Shape;883;p31"/>
          <p:cNvSpPr txBox="1"/>
          <p:nvPr/>
        </p:nvSpPr>
        <p:spPr>
          <a:xfrm>
            <a:off x="704838" y="30503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Notetaker: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1895963" y="30473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Justin</a:t>
            </a:r>
            <a:endParaRPr sz="1300"/>
          </a:p>
        </p:txBody>
      </p:sp>
      <p:sp>
        <p:nvSpPr>
          <p:cNvPr id="885" name="Google Shape;885;p31"/>
          <p:cNvSpPr txBox="1"/>
          <p:nvPr/>
        </p:nvSpPr>
        <p:spPr>
          <a:xfrm>
            <a:off x="1293275" y="152200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Stanford Shopping Mall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2"/>
          <p:cNvSpPr txBox="1"/>
          <p:nvPr/>
        </p:nvSpPr>
        <p:spPr>
          <a:xfrm>
            <a:off x="2287975" y="209250"/>
            <a:ext cx="4526700" cy="566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idact Gothic"/>
                <a:ea typeface="Didact Gothic"/>
                <a:cs typeface="Didact Gothic"/>
                <a:sym typeface="Didact Gothic"/>
              </a:rPr>
              <a:t>Jerry</a:t>
            </a:r>
            <a:endParaRPr b="1"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1" name="Google Shape;891;p32"/>
          <p:cNvSpPr txBox="1"/>
          <p:nvPr/>
        </p:nvSpPr>
        <p:spPr>
          <a:xfrm>
            <a:off x="4157300" y="988600"/>
            <a:ext cx="4281900" cy="3332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 chose them?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High school student who goes to Paly. We were able to get in touch with his parent by reaching out to community members.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Why were they appropriate?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Has ADHD and dysgraphia.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Involved in the college recruitment process.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What did we ask/talk about?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Adapting to high school with ADHD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Schoolwork management techniques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Being a student athlete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2" name="Google Shape;892;p32"/>
          <p:cNvSpPr/>
          <p:nvPr/>
        </p:nvSpPr>
        <p:spPr>
          <a:xfrm flipH="1" rot="180536">
            <a:off x="4220515" y="140518"/>
            <a:ext cx="702969" cy="158922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3" name="Google Shape;893;p32"/>
          <p:cNvSpPr/>
          <p:nvPr/>
        </p:nvSpPr>
        <p:spPr>
          <a:xfrm rot="-179843">
            <a:off x="6034329" y="935027"/>
            <a:ext cx="527822" cy="119267"/>
          </a:xfrm>
          <a:prstGeom prst="rect">
            <a:avLst/>
          </a:prstGeom>
          <a:solidFill>
            <a:srgbClr val="FA9563">
              <a:alpha val="57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4" name="Google Shape;894;p32"/>
          <p:cNvSpPr txBox="1"/>
          <p:nvPr/>
        </p:nvSpPr>
        <p:spPr>
          <a:xfrm>
            <a:off x="1980625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Introduction</a:t>
            </a:r>
            <a:endParaRPr sz="5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5" name="Google Shape;895;p32"/>
          <p:cNvSpPr txBox="1"/>
          <p:nvPr/>
        </p:nvSpPr>
        <p:spPr>
          <a:xfrm>
            <a:off x="3342607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Methodology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6" name="Google Shape;896;p32"/>
          <p:cNvSpPr txBox="1"/>
          <p:nvPr/>
        </p:nvSpPr>
        <p:spPr>
          <a:xfrm>
            <a:off x="4704590" y="4665750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7" name="Google Shape;897;p32"/>
          <p:cNvSpPr txBox="1"/>
          <p:nvPr/>
        </p:nvSpPr>
        <p:spPr>
          <a:xfrm>
            <a:off x="6066601" y="4665756"/>
            <a:ext cx="10968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Didact Gothic"/>
                <a:ea typeface="Didact Gothic"/>
                <a:cs typeface="Didact Gothic"/>
                <a:sym typeface="Didact Gothic"/>
              </a:rPr>
              <a:t>Analysis</a:t>
            </a:r>
            <a:endParaRPr sz="1200">
              <a:solidFill>
                <a:srgbClr val="9E9E9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8" name="Google Shape;898;p32"/>
          <p:cNvSpPr txBox="1"/>
          <p:nvPr/>
        </p:nvSpPr>
        <p:spPr>
          <a:xfrm>
            <a:off x="704900" y="15391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Where: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99" name="Google Shape;899;p32"/>
          <p:cNvSpPr txBox="1"/>
          <p:nvPr/>
        </p:nvSpPr>
        <p:spPr>
          <a:xfrm>
            <a:off x="704900" y="2045584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Apparatus: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0" name="Google Shape;900;p32"/>
          <p:cNvSpPr txBox="1"/>
          <p:nvPr/>
        </p:nvSpPr>
        <p:spPr>
          <a:xfrm>
            <a:off x="704900" y="255205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Interviewer(s):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1" name="Google Shape;901;p32"/>
          <p:cNvSpPr txBox="1"/>
          <p:nvPr/>
        </p:nvSpPr>
        <p:spPr>
          <a:xfrm>
            <a:off x="1896025" y="20355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iPhone Audio</a:t>
            </a:r>
            <a:endParaRPr/>
          </a:p>
        </p:txBody>
      </p:sp>
      <p:sp>
        <p:nvSpPr>
          <p:cNvPr id="902" name="Google Shape;902;p32"/>
          <p:cNvSpPr txBox="1"/>
          <p:nvPr/>
        </p:nvSpPr>
        <p:spPr>
          <a:xfrm>
            <a:off x="1692925" y="152200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Town and Country</a:t>
            </a:r>
            <a:endParaRPr/>
          </a:p>
        </p:txBody>
      </p:sp>
      <p:sp>
        <p:nvSpPr>
          <p:cNvPr id="903" name="Google Shape;903;p32"/>
          <p:cNvSpPr txBox="1"/>
          <p:nvPr/>
        </p:nvSpPr>
        <p:spPr>
          <a:xfrm>
            <a:off x="1896025" y="254908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Alison</a:t>
            </a:r>
            <a:endParaRPr sz="1300"/>
          </a:p>
        </p:txBody>
      </p:sp>
      <p:sp>
        <p:nvSpPr>
          <p:cNvPr id="904" name="Google Shape;904;p32"/>
          <p:cNvSpPr txBox="1"/>
          <p:nvPr/>
        </p:nvSpPr>
        <p:spPr>
          <a:xfrm>
            <a:off x="704838" y="3050309"/>
            <a:ext cx="2709600" cy="3801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chemeClr val="dk1">
                <a:alpha val="34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Notetaker: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5" name="Google Shape;905;p32"/>
          <p:cNvSpPr txBox="1"/>
          <p:nvPr/>
        </p:nvSpPr>
        <p:spPr>
          <a:xfrm>
            <a:off x="1895963" y="3047338"/>
            <a:ext cx="15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Matthew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rning Message for Classroom by Slidesgo">
  <a:themeElements>
    <a:clrScheme name="Simple Light">
      <a:dk1>
        <a:srgbClr val="333333"/>
      </a:dk1>
      <a:lt1>
        <a:srgbClr val="FFFFFF"/>
      </a:lt1>
      <a:dk2>
        <a:srgbClr val="84A461"/>
      </a:dk2>
      <a:lt2>
        <a:srgbClr val="648A64"/>
      </a:lt2>
      <a:accent1>
        <a:srgbClr val="FA9563"/>
      </a:accent1>
      <a:accent2>
        <a:srgbClr val="F9C758"/>
      </a:accent2>
      <a:accent3>
        <a:srgbClr val="D65A52"/>
      </a:accent3>
      <a:accent4>
        <a:srgbClr val="7F5396"/>
      </a:accent4>
      <a:accent5>
        <a:srgbClr val="F0F0F0"/>
      </a:accent5>
      <a:accent6>
        <a:srgbClr val="F8F8F8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